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40"/>
  </p:notesMasterIdLst>
  <p:sldIdLst>
    <p:sldId id="256" r:id="rId2"/>
    <p:sldId id="452" r:id="rId3"/>
    <p:sldId id="453" r:id="rId4"/>
    <p:sldId id="454" r:id="rId5"/>
    <p:sldId id="481" r:id="rId6"/>
    <p:sldId id="482" r:id="rId7"/>
    <p:sldId id="472" r:id="rId8"/>
    <p:sldId id="473" r:id="rId9"/>
    <p:sldId id="477" r:id="rId10"/>
    <p:sldId id="478" r:id="rId11"/>
    <p:sldId id="475" r:id="rId12"/>
    <p:sldId id="480" r:id="rId13"/>
    <p:sldId id="479" r:id="rId14"/>
    <p:sldId id="483" r:id="rId15"/>
    <p:sldId id="484" r:id="rId16"/>
    <p:sldId id="485" r:id="rId17"/>
    <p:sldId id="455" r:id="rId18"/>
    <p:sldId id="486" r:id="rId19"/>
    <p:sldId id="487" r:id="rId20"/>
    <p:sldId id="488" r:id="rId21"/>
    <p:sldId id="489" r:id="rId22"/>
    <p:sldId id="490" r:id="rId23"/>
    <p:sldId id="491" r:id="rId24"/>
    <p:sldId id="503" r:id="rId25"/>
    <p:sldId id="492" r:id="rId26"/>
    <p:sldId id="494" r:id="rId27"/>
    <p:sldId id="495" r:id="rId28"/>
    <p:sldId id="497" r:id="rId29"/>
    <p:sldId id="498" r:id="rId30"/>
    <p:sldId id="499" r:id="rId31"/>
    <p:sldId id="500" r:id="rId32"/>
    <p:sldId id="501" r:id="rId33"/>
    <p:sldId id="510" r:id="rId34"/>
    <p:sldId id="509" r:id="rId35"/>
    <p:sldId id="505" r:id="rId36"/>
    <p:sldId id="508" r:id="rId37"/>
    <p:sldId id="506" r:id="rId38"/>
    <p:sldId id="507"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C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EC0891-293D-4B8F-9BAD-1B3A29EE4920}">
  <a:tblStyle styleId="{85EC0891-293D-4B8F-9BAD-1B3A29EE4920}"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280" autoAdjust="0"/>
  </p:normalViewPr>
  <p:slideViewPr>
    <p:cSldViewPr>
      <p:cViewPr varScale="1">
        <p:scale>
          <a:sx n="107" d="100"/>
          <a:sy n="107" d="100"/>
        </p:scale>
        <p:origin x="108" y="774"/>
      </p:cViewPr>
      <p:guideLst>
        <p:guide orient="horz" pos="2160"/>
        <p:guide pos="2880"/>
      </p:guideLst>
    </p:cSldViewPr>
  </p:slideViewPr>
  <p:notesTextViewPr>
    <p:cViewPr>
      <p:scale>
        <a:sx n="1" d="1"/>
        <a:sy n="1" d="1"/>
      </p:scale>
      <p:origin x="0" y="0"/>
    </p:cViewPr>
  </p:notesTextViewPr>
  <p:notesViewPr>
    <p:cSldViewPr>
      <p:cViewPr>
        <p:scale>
          <a:sx n="94" d="100"/>
          <a:sy n="94" d="100"/>
        </p:scale>
        <p:origin x="-3690" y="-4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8035413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dirty="0"/>
              <a:t>Note to instructors:</a:t>
            </a:r>
          </a:p>
          <a:p>
            <a:r>
              <a:rPr lang="en-US" dirty="0"/>
              <a:t>This PowerPoint, and those that follow for subsequent chapters, contains the most important information from the chapter as well as supplemental examples.</a:t>
            </a:r>
          </a:p>
          <a:p>
            <a:endParaRPr lang="en-US" dirty="0"/>
          </a:p>
          <a:p>
            <a:r>
              <a:rPr lang="en-US" b="1" dirty="0"/>
              <a:t>Questions</a:t>
            </a:r>
            <a:r>
              <a:rPr lang="en-US" b="0" dirty="0"/>
              <a:t> for students are in bold.</a:t>
            </a:r>
          </a:p>
          <a:p>
            <a:endParaRPr lang="en-US" b="0" dirty="0"/>
          </a:p>
          <a:p>
            <a:r>
              <a:rPr lang="en-US" b="0" dirty="0"/>
              <a:t>(Side notes and supplemental information for instructors are in parentheses.)</a:t>
            </a:r>
          </a:p>
          <a:p>
            <a:endParaRPr lang="en-US" b="0" dirty="0"/>
          </a:p>
          <a:p>
            <a:endParaRPr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Possibly the earliest use of GIS was in 1854. John Snow (I usually make a joke about how he’s not </a:t>
            </a:r>
            <a:r>
              <a:rPr lang="en-US" i="1" dirty="0"/>
              <a:t>that </a:t>
            </a:r>
            <a:r>
              <a:rPr lang="en-US" i="0" dirty="0"/>
              <a:t>Jon Snow)</a:t>
            </a:r>
            <a:r>
              <a:rPr lang="en-US" dirty="0"/>
              <a:t> depicted a cholera outbreak in London using points to represent the locations of some individual cases. His study of the distribution of cholera led to the source of the disease, a contaminated water pump within the heart of the cholera outbreak.</a:t>
            </a:r>
          </a:p>
        </p:txBody>
      </p:sp>
    </p:spTree>
    <p:extLst>
      <p:ext uri="{BB962C8B-B14F-4D97-AF65-F5344CB8AC3E}">
        <p14:creationId xmlns:p14="http://schemas.microsoft.com/office/powerpoint/2010/main" val="1738657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Maps are all distorted in some way because you’re taking something round and making it flat. So you have to distort one or more of the following things: sizes, angles, distances, and directions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map projection is a method for representing the curved surface of the earth on a flat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projection can perfectly represent all aspects of the earth's surface; each has its strengths and weaknesses.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89300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projections are so-called because the term </a:t>
            </a:r>
            <a:r>
              <a:rPr lang="en-US" sz="1100" kern="1200" dirty="0">
                <a:solidFill>
                  <a:schemeClr val="tx1"/>
                </a:solidFill>
                <a:effectLst/>
                <a:latin typeface="+mn-lt"/>
                <a:ea typeface="+mn-ea"/>
                <a:cs typeface="+mn-cs"/>
              </a:rPr>
              <a:t>comes from the concept of projecting a light source through the earth's surface onto a two-dimensional surface (a map).</a:t>
            </a:r>
            <a:endParaRPr lang="en-US" dirty="0"/>
          </a:p>
        </p:txBody>
      </p:sp>
    </p:spTree>
    <p:extLst>
      <p:ext uri="{BB962C8B-B14F-4D97-AF65-F5344CB8AC3E}">
        <p14:creationId xmlns:p14="http://schemas.microsoft.com/office/powerpoint/2010/main" val="3922286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(Spend a little time exploring map projections and comparing their relative sizes.)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click on “Single View” on the website, there are TONS of projections.)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Which projection is best? (Answer: That depends.)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Mercator Projection:    Ideal for navigation because it preserves angles and directions.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However, it distorts the size of objects as the latitude increases. Greenland and Africa are a classic example, where Greenland appears much larger than it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Gall-Peters Projection: </a:t>
            </a:r>
            <a:r>
              <a:rPr lang="en-US" dirty="0"/>
              <a:t>Attempts to represent areas more accurately than the Mercator.</a:t>
            </a:r>
          </a:p>
          <a:p>
            <a:r>
              <a:rPr lang="en-US" dirty="0"/>
              <a:t>Useful for educational and thematic maps where area representation is important, but it distorts shapes.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Robinson Projection: </a:t>
            </a:r>
            <a:r>
              <a:rPr lang="en-US" dirty="0"/>
              <a:t>Balances size and shape, leading to a more 'visually pleasing' map.</a:t>
            </a:r>
          </a:p>
          <a:p>
            <a:r>
              <a:rPr lang="en-US" dirty="0"/>
              <a:t>Often used in classrooms for world 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Winkel </a:t>
            </a:r>
            <a:r>
              <a:rPr lang="en-US" b="0" dirty="0" err="1"/>
              <a:t>Tripel</a:t>
            </a:r>
            <a:r>
              <a:rPr lang="en-US" b="0" dirty="0"/>
              <a:t> Projection: </a:t>
            </a:r>
            <a:r>
              <a:rPr lang="en-US" dirty="0"/>
              <a:t>Balances size, shape, and distance, minimizing overall distortion.</a:t>
            </a:r>
          </a:p>
          <a:p>
            <a:r>
              <a:rPr lang="en-US" dirty="0"/>
              <a:t>Adopted by National Geographic for general world maps.</a:t>
            </a:r>
          </a:p>
          <a:p>
            <a:endParaRPr lang="en-US" dirty="0"/>
          </a:p>
          <a:p>
            <a:r>
              <a:rPr lang="en-US" dirty="0"/>
              <a:t>(Highlight that each projection tells a different 'story' of the world, emphasizing certain aspects while downplaying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Tree>
    <p:extLst>
      <p:ext uri="{BB962C8B-B14F-4D97-AF65-F5344CB8AC3E}">
        <p14:creationId xmlns:p14="http://schemas.microsoft.com/office/powerpoint/2010/main" val="4054894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key feature of maps is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Different ways to list scale. One is a ratio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other is a scale bar. You’d literally measure the distance on the bar and that corresponds to the distance on a 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(Pull up Google Maps and see if they can find the scale bar. Zoom in and out a bit.)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Like with projections, the best scale really depends on what you need it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Now, as we zoom out, we lose detail. Can you see that happening as we zoom in and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Why wouldn’t we just want a 1:1 scale and then we wouldn’t lose anything? Because it would be as big as this room!</a:t>
            </a:r>
          </a:p>
        </p:txBody>
      </p:sp>
    </p:spTree>
    <p:extLst>
      <p:ext uri="{BB962C8B-B14F-4D97-AF65-F5344CB8AC3E}">
        <p14:creationId xmlns:p14="http://schemas.microsoft.com/office/powerpoint/2010/main" val="291812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Now, we’ve already talked about relative location, but when we talk about where places are, another way to think of that is where they are relative to other cities and countries and how it interacts with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What is a hinterland?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imagine (insert your college town here) is the central city. Where is our hinterland?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How do we interact with the hinterland? (Encourage students to think about where farmlands are around your institution. Consider where farmers who sell at local farmers markets grow their crops.)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Tree>
    <p:extLst>
      <p:ext uri="{BB962C8B-B14F-4D97-AF65-F5344CB8AC3E}">
        <p14:creationId xmlns:p14="http://schemas.microsoft.com/office/powerpoint/2010/main" val="2805437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can extend that model globally.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What areas of the world would you consider to be the global core?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Are these interactions balanced? Why or why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There’s the idea that a rising tide lifts all boats, but there’s a question of whether or not the global wealth generated lifts everyone equitably.</a:t>
            </a:r>
          </a:p>
        </p:txBody>
      </p:sp>
    </p:spTree>
    <p:extLst>
      <p:ext uri="{BB962C8B-B14F-4D97-AF65-F5344CB8AC3E}">
        <p14:creationId xmlns:p14="http://schemas.microsoft.com/office/powerpoint/2010/main" val="1034557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got the basics and understand a bit about how geographers look at the world, let’s look at what geographers actually study.</a:t>
            </a:r>
          </a:p>
          <a:p>
            <a:endParaRPr lang="en-US" dirty="0"/>
          </a:p>
          <a:p>
            <a:r>
              <a:rPr lang="en-US" dirty="0"/>
              <a:t>There are two main branches: physical and human.</a:t>
            </a:r>
          </a:p>
          <a:p>
            <a:endParaRPr lang="en-US" dirty="0"/>
          </a:p>
          <a:p>
            <a:r>
              <a:rPr lang="en-US" dirty="0"/>
              <a:t>How are we different from geology or astronomy? We’re basically everything in between.</a:t>
            </a:r>
          </a:p>
          <a:p>
            <a:endParaRPr lang="en-US" dirty="0"/>
          </a:p>
          <a:p>
            <a:r>
              <a:rPr lang="en-US" dirty="0"/>
              <a:t>But even this is not great because is there an overlap between the two?</a:t>
            </a:r>
          </a:p>
          <a:p>
            <a:endParaRPr lang="en-US" dirty="0"/>
          </a:p>
          <a:p>
            <a:r>
              <a:rPr lang="en-US" dirty="0"/>
              <a:t>And where does GIS belong?</a:t>
            </a:r>
          </a:p>
          <a:p>
            <a:endParaRPr lang="en-US" dirty="0"/>
          </a:p>
          <a:p>
            <a:r>
              <a:rPr lang="en-US" dirty="0"/>
              <a:t>So let’s consider these branches and some core concepts we’ll explore throughout the semester.</a:t>
            </a:r>
          </a:p>
          <a:p>
            <a:endParaRPr lang="en-US" dirty="0"/>
          </a:p>
        </p:txBody>
      </p:sp>
    </p:spTree>
    <p:extLst>
      <p:ext uri="{BB962C8B-B14F-4D97-AF65-F5344CB8AC3E}">
        <p14:creationId xmlns:p14="http://schemas.microsoft.com/office/powerpoint/2010/main" val="213128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basic question we can ask about the where and the why of physical features are why are there certain landforms like mountains and volcanoes?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(Picture is </a:t>
            </a:r>
            <a:r>
              <a:rPr lang="en-US" dirty="0"/>
              <a:t>Zanskar range in India)</a:t>
            </a:r>
            <a:endParaRPr lang="en-US" b="0" dirty="0"/>
          </a:p>
        </p:txBody>
      </p:sp>
    </p:spTree>
    <p:extLst>
      <p:ext uri="{BB962C8B-B14F-4D97-AF65-F5344CB8AC3E}">
        <p14:creationId xmlns:p14="http://schemas.microsoft.com/office/powerpoint/2010/main" val="866667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Much of Earth’s physical landscape, from mountains to volcanoes to earthquakes to valleys, has resulted from the movement of tectonic plates.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Look at New Zealand and Japan</a:t>
            </a:r>
          </a:p>
        </p:txBody>
      </p:sp>
    </p:spTree>
    <p:extLst>
      <p:ext uri="{BB962C8B-B14F-4D97-AF65-F5344CB8AC3E}">
        <p14:creationId xmlns:p14="http://schemas.microsoft.com/office/powerpoint/2010/main" val="353075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This chapter is a bit different from the regional chapters that follow. It is the foundational information that we’ll use for the rest of the course. (Encourage students to ask questions if they don’t understand a particular concept or idea.)</a:t>
            </a:r>
            <a:endParaRPr lang="en-US" dirty="0"/>
          </a:p>
        </p:txBody>
      </p:sp>
    </p:spTree>
    <p:extLst>
      <p:ext uri="{BB962C8B-B14F-4D97-AF65-F5344CB8AC3E}">
        <p14:creationId xmlns:p14="http://schemas.microsoft.com/office/powerpoint/2010/main" val="884676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types of plate movement. I usually have my students use their hands and pretend they’re tectonic plates. It’s also a good way to talk through stick-slip friction, since sometimes their hands will catch on a knuckle. They build up energy and eventually slip past, causing an earthquake.)</a:t>
            </a:r>
            <a:endParaRPr lang="en-US" b="0" dirty="0"/>
          </a:p>
        </p:txBody>
      </p:sp>
    </p:spTree>
    <p:extLst>
      <p:ext uri="{BB962C8B-B14F-4D97-AF65-F5344CB8AC3E}">
        <p14:creationId xmlns:p14="http://schemas.microsoft.com/office/powerpoint/2010/main" val="3682821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key area of physical geography is weather and climate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Quetion</a:t>
            </a:r>
            <a:r>
              <a:rPr lang="en-US" b="1" dirty="0"/>
              <a:t>: </a:t>
            </a:r>
            <a:r>
              <a:rPr lang="en-US" b="0" dirty="0"/>
              <a:t>What is the difference? Weather is what you’re wearing today. Climate is all the clothes in your closet.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Geographers study natural hazards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of course part of this discussion is our changing climate, which we’ll cover more about in Chapter 10</a:t>
            </a:r>
          </a:p>
        </p:txBody>
      </p:sp>
    </p:spTree>
    <p:extLst>
      <p:ext uri="{BB962C8B-B14F-4D97-AF65-F5344CB8AC3E}">
        <p14:creationId xmlns:p14="http://schemas.microsoft.com/office/powerpoint/2010/main" val="2141063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we shift to human geography, a fundamental concern for human geographers is our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the basic level, there are several statistical measures we can use to describe a population. These are NIR and TFR.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are the two statistics we need to know the natural increase rate? In other words, what are the two components that go into whether a population is growing, declining, or staying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Birth and Death. So BR and DR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BR-DR=NIR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could practice with a few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USA Birth rate is 11 per 1,000. Death rate is 10.4 per 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is the NIR? 0.6 – Then convert to a percentage 0.6/1000 which is 0.0006%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Nigeria is 37 per 1000. Death rate is 13. NIR is 24/1000 or 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Total Fertility Rate is another key measure. This is the average number of children a woman will have during her childbearing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(Google this for examples – Google will give you a chart of the TFR of your selected country and several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What factors go into the TFR? (You could take a straw poll and see how many kids your students would like to have and talk through why they answered the way they did.)</a:t>
            </a:r>
          </a:p>
        </p:txBody>
      </p:sp>
    </p:spTree>
    <p:extLst>
      <p:ext uri="{BB962C8B-B14F-4D97-AF65-F5344CB8AC3E}">
        <p14:creationId xmlns:p14="http://schemas.microsoft.com/office/powerpoint/2010/main" val="1694136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can graph the changes we see in birth and death rates in a country over time using the Demographic Transition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 think it’s easier to learn this if we just chart it piece by piece, so perhaps you might draw a blank chart of 5 stages on the board and have students work through each stage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(Explain why the birth rate and death rate changes in each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One of two things could happen in stage 5 – you might have births become so low, they slip below the death rate. Or you might have births remain fairly steady, but we see diseases of affluence cause the death rate to increase (things like obesity-related illness, alcoholism,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How could a country lower its birth rate? How could a country raise it? (Some countries, like Russia, have implemented direct payments)</a:t>
            </a:r>
            <a:endParaRPr lang="en-US" b="1" dirty="0"/>
          </a:p>
        </p:txBody>
      </p:sp>
    </p:spTree>
    <p:extLst>
      <p:ext uri="{BB962C8B-B14F-4D97-AF65-F5344CB8AC3E}">
        <p14:creationId xmlns:p14="http://schemas.microsoft.com/office/powerpoint/2010/main" val="4231637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types of regions are formal, functional, and vernacular)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821737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is this type of region? </a:t>
            </a:r>
            <a:r>
              <a:rPr lang="en-US" b="0" dirty="0"/>
              <a:t>Functional, as are all metro areas. Other examples of functional regions? Radio station listening areas. In general, functional regions are usually united by their economic function.</a:t>
            </a:r>
          </a:p>
        </p:txBody>
      </p:sp>
    </p:spTree>
    <p:extLst>
      <p:ext uri="{BB962C8B-B14F-4D97-AF65-F5344CB8AC3E}">
        <p14:creationId xmlns:p14="http://schemas.microsoft.com/office/powerpoint/2010/main" val="2364031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What about this one? What are some other formal region maps we could create?</a:t>
            </a:r>
          </a:p>
        </p:txBody>
      </p:sp>
    </p:spTree>
    <p:extLst>
      <p:ext uri="{BB962C8B-B14F-4D97-AF65-F5344CB8AC3E}">
        <p14:creationId xmlns:p14="http://schemas.microsoft.com/office/powerpoint/2010/main" val="4216240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If we made a map of the “South,” what kind of map would that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kind of map itself is formal though, right? Since it’s categorizing respondents.)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(Discuss vernacular regions that exist around your institution)</a:t>
            </a:r>
          </a:p>
        </p:txBody>
      </p:sp>
    </p:spTree>
    <p:extLst>
      <p:ext uri="{BB962C8B-B14F-4D97-AF65-F5344CB8AC3E}">
        <p14:creationId xmlns:p14="http://schemas.microsoft.com/office/powerpoint/2010/main" val="133796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What about a map of the continents? Could this be seen as vernacular? (They might be considered formal regions if you base them solely off of tectonic plate boundaries, but in many ways they’re vernacular)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How many continents are there? Most sources say 7 (incl. Antarctica.) But could just as easily be 6. And where are the borders?</a:t>
            </a:r>
          </a:p>
        </p:txBody>
      </p:sp>
    </p:spTree>
    <p:extLst>
      <p:ext uri="{BB962C8B-B14F-4D97-AF65-F5344CB8AC3E}">
        <p14:creationId xmlns:p14="http://schemas.microsoft.com/office/powerpoint/2010/main" val="3056278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Here’s how we’ll divide it for our class. So we’ll use the basic building blocks of the continents but will then add physical geography, culture, and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Are there stark divides from one region to the next? In some places, we might have a clear physical border…</a:t>
            </a:r>
          </a:p>
        </p:txBody>
      </p:sp>
    </p:spTree>
    <p:extLst>
      <p:ext uri="{BB962C8B-B14F-4D97-AF65-F5344CB8AC3E}">
        <p14:creationId xmlns:p14="http://schemas.microsoft.com/office/powerpoint/2010/main" val="201178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Question: </a:t>
            </a:r>
            <a:r>
              <a:rPr lang="en-US" sz="1100" b="0" dirty="0"/>
              <a:t>Who has never taken a geography class before? How would you define it? (Write on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Question: </a:t>
            </a:r>
            <a:r>
              <a:rPr lang="en-US" sz="1100" b="0" dirty="0"/>
              <a:t>Who has taken a geography class before? How would you define it? (Write it on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(Compare these answers and demonstrate how much variation there is. Encourage students that even if they’ve never taken a geography class before, they likely know a lot more about geography than they think!)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a:p>
            <a:endParaRPr lang="en-US" dirty="0"/>
          </a:p>
        </p:txBody>
      </p:sp>
    </p:spTree>
    <p:extLst>
      <p:ext uri="{BB962C8B-B14F-4D97-AF65-F5344CB8AC3E}">
        <p14:creationId xmlns:p14="http://schemas.microsoft.com/office/powerpoint/2010/main" val="3596775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Here’s the border of South Asia for example. Very clear and formidable barrier.</a:t>
            </a:r>
          </a:p>
        </p:txBody>
      </p:sp>
    </p:spTree>
    <p:extLst>
      <p:ext uri="{BB962C8B-B14F-4D97-AF65-F5344CB8AC3E}">
        <p14:creationId xmlns:p14="http://schemas.microsoft.com/office/powerpoint/2010/main" val="389804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a city in Northern Morocco. Doesn’t it look European?</a:t>
            </a:r>
          </a:p>
        </p:txBody>
      </p:sp>
    </p:spTree>
    <p:extLst>
      <p:ext uri="{BB962C8B-B14F-4D97-AF65-F5344CB8AC3E}">
        <p14:creationId xmlns:p14="http://schemas.microsoft.com/office/powerpoint/2010/main" val="3643369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Now, if we can’t agree on how many continents there are, surely we can agree on how many countries there are.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UN says 193 sovereign states plus Holy See and Palestine</a:t>
            </a:r>
          </a:p>
        </p:txBody>
      </p:sp>
    </p:spTree>
    <p:extLst>
      <p:ext uri="{BB962C8B-B14F-4D97-AF65-F5344CB8AC3E}">
        <p14:creationId xmlns:p14="http://schemas.microsoft.com/office/powerpoint/2010/main" val="2172553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One key area of study for political geographers is how countries govern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a unitary state, the central government has the most power. Sometimes local or regional governments have limited decision-making power, but only at the command of the central government. Most of the states of the world have unitary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 federal state, like the United States, has numerous regional governments or self-governing states in addition to a national government. </a:t>
            </a:r>
          </a:p>
        </p:txBody>
      </p:sp>
    </p:spTree>
    <p:extLst>
      <p:ext uri="{BB962C8B-B14F-4D97-AF65-F5344CB8AC3E}">
        <p14:creationId xmlns:p14="http://schemas.microsoft.com/office/powerpoint/2010/main" val="2886516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Underpinning our entire book are the ideas of globalization and 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dirty="0"/>
              <a:t>How would you define globalization?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 generally have them answer these questions with a partner and then list all of them on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3406029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Now think about how you would define inequality, and how we might measure that as geographers.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see there are tremendous differences between countries and even within countries. And we’ll explore why that is throughout the semester.</a:t>
            </a:r>
            <a:endParaRPr lang="en-US" b="1" dirty="0"/>
          </a:p>
        </p:txBody>
      </p:sp>
    </p:spTree>
    <p:extLst>
      <p:ext uri="{BB962C8B-B14F-4D97-AF65-F5344CB8AC3E}">
        <p14:creationId xmlns:p14="http://schemas.microsoft.com/office/powerpoint/2010/main" val="1421178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a:t>
            </a:r>
            <a:r>
              <a:rPr lang="en-US" b="0" dirty="0"/>
              <a:t>: What do you notice about this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(Call attention to the global mean vs US median and to the Norway poverty line)</a:t>
            </a:r>
          </a:p>
        </p:txBody>
      </p:sp>
    </p:spTree>
    <p:extLst>
      <p:ext uri="{BB962C8B-B14F-4D97-AF65-F5344CB8AC3E}">
        <p14:creationId xmlns:p14="http://schemas.microsoft.com/office/powerpoint/2010/main" val="2258585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Gini coefficient measures the inequality among the values of a frequency distribution, such as levels of income. A Gini coefficient of 0 reflects perfect equality, where all income or wealth values are the same, while a Gini coefficient of 1 (or 100%) reflects maximal inequality among values, a situation where a single individual has all the income while all others have none.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U.S. is .47 (was at .43 in 1990)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Canada is .288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Brazil .529</a:t>
            </a:r>
          </a:p>
        </p:txBody>
      </p:sp>
    </p:spTree>
    <p:extLst>
      <p:ext uri="{BB962C8B-B14F-4D97-AF65-F5344CB8AC3E}">
        <p14:creationId xmlns:p14="http://schemas.microsoft.com/office/powerpoint/2010/main" val="988357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can explore inequality within a country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b="0" i="1" u="none" dirty="0"/>
              <a:t>Where </a:t>
            </a:r>
            <a:r>
              <a:rPr lang="en-US" b="0" i="0" u="none" dirty="0"/>
              <a:t>do we see the lowest income levels in the United States. </a:t>
            </a:r>
            <a:r>
              <a:rPr lang="en-US" b="0" i="1" u="none" dirty="0"/>
              <a:t>Why </a:t>
            </a:r>
            <a:r>
              <a:rPr lang="en-US" b="0" i="0" u="none" dirty="0"/>
              <a:t>is that the case?</a:t>
            </a:r>
            <a:endParaRPr lang="en-US" b="1" dirty="0"/>
          </a:p>
        </p:txBody>
      </p:sp>
    </p:spTree>
    <p:extLst>
      <p:ext uri="{BB962C8B-B14F-4D97-AF65-F5344CB8AC3E}">
        <p14:creationId xmlns:p14="http://schemas.microsoft.com/office/powerpoint/2010/main" val="233943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Explain that we almost exclusively focus on the where but not the why at the middle and high school levels, with map quizzes etc. And yet surveys show that American young adults score very poorly on tests of where places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Most geography books take an approach that emphasizes the </a:t>
            </a:r>
            <a:r>
              <a:rPr lang="en-US" sz="1100" b="0" i="1" dirty="0"/>
              <a:t>where</a:t>
            </a:r>
            <a:r>
              <a:rPr lang="en-US" sz="1100" b="0" i="0" dirty="0"/>
              <a:t>, but this textbook focuses much more on the </a:t>
            </a:r>
            <a:r>
              <a:rPr lang="en-US" sz="1100" b="0" i="1" dirty="0"/>
              <a:t>why</a:t>
            </a:r>
            <a:r>
              <a:rPr lang="en-US" sz="1100" b="0" i="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t>(Give examples, such as </a:t>
            </a:r>
            <a:r>
              <a:rPr lang="en-US" sz="1100" b="0" i="1" dirty="0"/>
              <a:t>where</a:t>
            </a:r>
            <a:r>
              <a:rPr lang="en-US" sz="1100" b="0" i="0" dirty="0"/>
              <a:t> a particular landform is and </a:t>
            </a:r>
            <a:r>
              <a:rPr lang="en-US" sz="1100" b="0" i="1" dirty="0"/>
              <a:t>why</a:t>
            </a:r>
            <a:r>
              <a:rPr lang="en-US" sz="1100" b="0" i="0" dirty="0"/>
              <a:t> it formed there, or </a:t>
            </a:r>
            <a:r>
              <a:rPr lang="en-US" sz="1100" b="0" i="1" dirty="0"/>
              <a:t>where </a:t>
            </a:r>
            <a:r>
              <a:rPr lang="en-US" sz="1100" b="0" i="0" dirty="0"/>
              <a:t>major population centers are and </a:t>
            </a:r>
            <a:r>
              <a:rPr lang="en-US" sz="1100" b="0" i="1" dirty="0"/>
              <a:t>why</a:t>
            </a:r>
            <a:r>
              <a:rPr lang="en-US" sz="1100" b="0" i="0" dirty="0"/>
              <a:t> people live there.)</a:t>
            </a: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a:p>
            <a:endParaRPr lang="en-US" dirty="0"/>
          </a:p>
        </p:txBody>
      </p:sp>
    </p:spTree>
    <p:extLst>
      <p:ext uri="{BB962C8B-B14F-4D97-AF65-F5344CB8AC3E}">
        <p14:creationId xmlns:p14="http://schemas.microsoft.com/office/powerpoint/2010/main" val="3628786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said that geographers are focused on “where,” right? Well, there are lots of different ways we can tell where something is, and the book talks about two different kinds of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a:t>
            </a:r>
            <a:r>
              <a:rPr lang="en-US" dirty="0"/>
              <a:t> What are the two different types of location? (Answer: Relative and Absolute).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Relative – relative to other places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Absolute – often using Latitude and Longitude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remember the difference between them – Latitude lines run laterally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examples using your own campus. How would you describe the relative location on your academic building? How would you describe the absolute location of campus?)</a:t>
            </a:r>
          </a:p>
        </p:txBody>
      </p:sp>
    </p:spTree>
    <p:extLst>
      <p:ext uri="{BB962C8B-B14F-4D97-AF65-F5344CB8AC3E}">
        <p14:creationId xmlns:p14="http://schemas.microsoft.com/office/powerpoint/2010/main" val="316471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as a class (have students work in pairs or small groups) and see if they can describe the relative location of one of these places.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their answers as a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would we find its absolute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students how to find a landmark on Google Maps and then right click to show the latitude and longitude)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Eiffel tower is 48.8584° N, 2.2945°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White House is 38.8977° N, 77.0365° 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a:t>
            </a:r>
            <a:r>
              <a:rPr lang="en-US" dirty="0"/>
              <a:t>Any other way to describe absolute location for white house? 1600 Pennsylvania Ave. Addresses are another form of absolute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Golden Gate Bridge is 37.8199° N, 122.4786°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2568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Even though we’re focused on both the where and the why in our course, the where is critically important, and thus maps are important tools geographers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On the left is the earliest known map. (I usually joke about how terrible the map is – and then point out that it was made in 5 BCE so perhaps we can let it slide.) Look at how many details are actually depicted on the map – actually quite impressive for the time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students ask, the locations on the map are mountains, a swamp, a canal, three unnamed cities, the cities of Urartu, Assyria, Der, Elam, Bit Yakin, </a:t>
            </a:r>
            <a:r>
              <a:rPr lang="en-US" dirty="0" err="1"/>
              <a:t>Habban</a:t>
            </a:r>
            <a:r>
              <a:rPr lang="en-US" dirty="0"/>
              <a:t>, Babylon, and an unknown location. Parallel lines below the marked city of Babylon are thought to represent the southern marshes of present day Iraq and another curved line, the Zagros Mountains which would have been visible close to the 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a:t>
            </a:r>
            <a:r>
              <a:rPr lang="en-US" b="0" dirty="0"/>
              <a:t>: Why are so many ancient maps circular in shape with the civilization making the map in the center? (Encourage students to think about how limited travel was and how essentially you’d have your own little bubble of the world.)</a:t>
            </a:r>
            <a:endParaRPr lang="en-US" b="1" dirty="0"/>
          </a:p>
        </p:txBody>
      </p:sp>
    </p:spTree>
    <p:extLst>
      <p:ext uri="{BB962C8B-B14F-4D97-AF65-F5344CB8AC3E}">
        <p14:creationId xmlns:p14="http://schemas.microsoft.com/office/powerpoint/2010/main" val="118860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map of the known world was made by the ancient Greek scholar Eratosthenes c. 194 BC.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6815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of course, we have lots of modern tools and technology at our disposal.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Modern geographers generally make maps using GIS, meaning Geographic Information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GIS is one of the fastest growing industries for jobs, particularly GIS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GIS, we layer information so we can analyze it. Imagine, for example, that you were an urban planner trying to find the best location for a new fire station. You might layer housing information with a road network map along with a map of existing fire stations and find that there’s an area of your city that could use additional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8144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A232C-81CD-4F48-8415-E8EBF6B01EB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8C0B5D6-5150-4BF0-9F8A-0054E025D5F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42BA2AC-2073-4637-98ED-F474A8CE546B}"/>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5" name="Footer Placeholder 4">
            <a:extLst>
              <a:ext uri="{FF2B5EF4-FFF2-40B4-BE49-F238E27FC236}">
                <a16:creationId xmlns:a16="http://schemas.microsoft.com/office/drawing/2014/main" id="{82B4CC26-210B-441A-961D-C11815D68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8FD67-9BE4-42D6-AEFB-42A3C9E2D385}"/>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368565749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FC5D-B120-4EA8-8D08-5B8E8F9215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D36EE1-49BC-4B5A-866C-E4C8E0D195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BDB98-753C-414D-B24D-A4D5E86A02CF}"/>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5" name="Footer Placeholder 4">
            <a:extLst>
              <a:ext uri="{FF2B5EF4-FFF2-40B4-BE49-F238E27FC236}">
                <a16:creationId xmlns:a16="http://schemas.microsoft.com/office/drawing/2014/main" id="{A3918384-5F89-42B3-9AE7-7417CB7E8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B4366-39A6-4898-8159-31F743C04513}"/>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898321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9FE198-5BED-4633-95EC-3BB008F9C5A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18C8E7-1C4C-45D2-86F2-9F48021D73F5}"/>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0998A-A357-4FEA-AEBC-63BB80F965B9}"/>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5" name="Footer Placeholder 4">
            <a:extLst>
              <a:ext uri="{FF2B5EF4-FFF2-40B4-BE49-F238E27FC236}">
                <a16:creationId xmlns:a16="http://schemas.microsoft.com/office/drawing/2014/main" id="{DA09E215-2E6A-4B9A-A376-661D28AB6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B5996-010B-41E8-AEFB-A027331961B1}"/>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414403944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1319175" y="2876425"/>
            <a:ext cx="6680399" cy="1546500"/>
          </a:xfrm>
          <a:prstGeom prst="rect">
            <a:avLst/>
          </a:prstGeom>
        </p:spPr>
        <p:txBody>
          <a:bodyPr lIns="91425" tIns="91425" rIns="91425" bIns="91425" anchor="t" anchorCtr="0"/>
          <a:lstStyle>
            <a:lvl1pPr>
              <a:spcBef>
                <a:spcPts val="0"/>
              </a:spcBef>
              <a:buSzPct val="100000"/>
              <a:defRPr sz="6000"/>
            </a:lvl1pPr>
            <a:lvl2pPr>
              <a:spcBef>
                <a:spcPts val="0"/>
              </a:spcBef>
              <a:buSzPct val="100000"/>
              <a:defRPr sz="6000"/>
            </a:lvl2pPr>
            <a:lvl3pPr>
              <a:spcBef>
                <a:spcPts val="0"/>
              </a:spcBef>
              <a:buSzPct val="100000"/>
              <a:defRPr sz="6000"/>
            </a:lvl3pPr>
            <a:lvl4pPr>
              <a:spcBef>
                <a:spcPts val="0"/>
              </a:spcBef>
              <a:buSzPct val="100000"/>
              <a:defRPr sz="6000"/>
            </a:lvl4pPr>
            <a:lvl5pPr>
              <a:spcBef>
                <a:spcPts val="0"/>
              </a:spcBef>
              <a:buSzPct val="100000"/>
              <a:defRPr sz="6000"/>
            </a:lvl5pPr>
            <a:lvl6pPr>
              <a:spcBef>
                <a:spcPts val="0"/>
              </a:spcBef>
              <a:buSzPct val="100000"/>
              <a:defRPr sz="6000"/>
            </a:lvl6pPr>
            <a:lvl7pPr>
              <a:spcBef>
                <a:spcPts val="0"/>
              </a:spcBef>
              <a:buSzPct val="100000"/>
              <a:defRPr sz="6000"/>
            </a:lvl7pPr>
            <a:lvl8pPr>
              <a:spcBef>
                <a:spcPts val="0"/>
              </a:spcBef>
              <a:buSzPct val="100000"/>
              <a:defRPr sz="6000"/>
            </a:lvl8pPr>
            <a:lvl9pPr>
              <a:spcBef>
                <a:spcPts val="0"/>
              </a:spcBef>
              <a:buSzPct val="100000"/>
              <a:defRPr sz="6000"/>
            </a:lvl9pPr>
          </a:lstStyle>
          <a:p>
            <a:endParaRPr/>
          </a:p>
        </p:txBody>
      </p:sp>
    </p:spTree>
    <p:extLst>
      <p:ext uri="{BB962C8B-B14F-4D97-AF65-F5344CB8AC3E}">
        <p14:creationId xmlns:p14="http://schemas.microsoft.com/office/powerpoint/2010/main" val="189183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165475" y="665975"/>
            <a:ext cx="6858000" cy="4599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9" name="Shape 29"/>
          <p:cNvSpPr txBox="1">
            <a:spLocks noGrp="1"/>
          </p:cNvSpPr>
          <p:nvPr>
            <p:ph type="body" idx="1"/>
          </p:nvPr>
        </p:nvSpPr>
        <p:spPr>
          <a:xfrm>
            <a:off x="1165474" y="1600200"/>
            <a:ext cx="3306900" cy="4967700"/>
          </a:xfrm>
          <a:prstGeom prst="rect">
            <a:avLst/>
          </a:prstGeom>
        </p:spPr>
        <p:txBody>
          <a:bodyPr lIns="91425" tIns="91425" rIns="91425" bIns="91425" anchor="t" anchorCtr="0"/>
          <a:lstStyle>
            <a:lvl1pPr>
              <a:spcBef>
                <a:spcPts val="0"/>
              </a:spcBef>
              <a:buSzPct val="100000"/>
              <a:defRPr sz="2600"/>
            </a:lvl1pPr>
            <a:lvl2pPr>
              <a:spcBef>
                <a:spcPts val="0"/>
              </a:spcBef>
              <a:buSzPct val="100000"/>
              <a:defRPr sz="2600"/>
            </a:lvl2pPr>
            <a:lvl3pPr>
              <a:spcBef>
                <a:spcPts val="0"/>
              </a:spcBef>
              <a:buSzPct val="100000"/>
              <a:defRPr sz="2600"/>
            </a:lvl3pPr>
            <a:lvl4pPr>
              <a:spcBef>
                <a:spcPts val="0"/>
              </a:spcBef>
              <a:buSzPct val="100000"/>
              <a:defRPr sz="2600"/>
            </a:lvl4pPr>
            <a:lvl5pPr>
              <a:spcBef>
                <a:spcPts val="0"/>
              </a:spcBef>
              <a:buSzPct val="100000"/>
              <a:defRPr sz="2600"/>
            </a:lvl5pPr>
            <a:lvl6pPr>
              <a:spcBef>
                <a:spcPts val="0"/>
              </a:spcBef>
              <a:buSzPct val="100000"/>
              <a:defRPr sz="2600"/>
            </a:lvl6pPr>
            <a:lvl7pPr>
              <a:spcBef>
                <a:spcPts val="0"/>
              </a:spcBef>
              <a:buSzPct val="100000"/>
              <a:defRPr sz="2600"/>
            </a:lvl7pPr>
            <a:lvl8pPr>
              <a:spcBef>
                <a:spcPts val="0"/>
              </a:spcBef>
              <a:buSzPct val="100000"/>
              <a:defRPr sz="2600"/>
            </a:lvl8pPr>
            <a:lvl9pPr>
              <a:spcBef>
                <a:spcPts val="0"/>
              </a:spcBef>
              <a:buSzPct val="100000"/>
              <a:defRPr sz="2600"/>
            </a:lvl9pPr>
          </a:lstStyle>
          <a:p>
            <a:endParaRPr/>
          </a:p>
        </p:txBody>
      </p:sp>
      <p:sp>
        <p:nvSpPr>
          <p:cNvPr id="30" name="Shape 30"/>
          <p:cNvSpPr txBox="1">
            <a:spLocks noGrp="1"/>
          </p:cNvSpPr>
          <p:nvPr>
            <p:ph type="body" idx="2"/>
          </p:nvPr>
        </p:nvSpPr>
        <p:spPr>
          <a:xfrm>
            <a:off x="4671569" y="1600200"/>
            <a:ext cx="3306900" cy="4967700"/>
          </a:xfrm>
          <a:prstGeom prst="rect">
            <a:avLst/>
          </a:prstGeom>
        </p:spPr>
        <p:txBody>
          <a:bodyPr lIns="91425" tIns="91425" rIns="91425" bIns="91425" anchor="t" anchorCtr="0"/>
          <a:lstStyle>
            <a:lvl1pPr>
              <a:spcBef>
                <a:spcPts val="0"/>
              </a:spcBef>
              <a:buSzPct val="100000"/>
              <a:defRPr sz="2600"/>
            </a:lvl1pPr>
            <a:lvl2pPr>
              <a:spcBef>
                <a:spcPts val="0"/>
              </a:spcBef>
              <a:buSzPct val="100000"/>
              <a:defRPr sz="2600"/>
            </a:lvl2pPr>
            <a:lvl3pPr>
              <a:spcBef>
                <a:spcPts val="0"/>
              </a:spcBef>
              <a:buSzPct val="100000"/>
              <a:defRPr sz="2600"/>
            </a:lvl3pPr>
            <a:lvl4pPr>
              <a:spcBef>
                <a:spcPts val="0"/>
              </a:spcBef>
              <a:buSzPct val="100000"/>
              <a:defRPr sz="2600"/>
            </a:lvl4pPr>
            <a:lvl5pPr>
              <a:spcBef>
                <a:spcPts val="0"/>
              </a:spcBef>
              <a:buSzPct val="100000"/>
              <a:defRPr sz="2600"/>
            </a:lvl5pPr>
            <a:lvl6pPr>
              <a:spcBef>
                <a:spcPts val="0"/>
              </a:spcBef>
              <a:buSzPct val="100000"/>
              <a:defRPr sz="2600"/>
            </a:lvl6pPr>
            <a:lvl7pPr>
              <a:spcBef>
                <a:spcPts val="0"/>
              </a:spcBef>
              <a:buSzPct val="100000"/>
              <a:defRPr sz="2600"/>
            </a:lvl7pPr>
            <a:lvl8pPr>
              <a:spcBef>
                <a:spcPts val="0"/>
              </a:spcBef>
              <a:buSzPct val="100000"/>
              <a:defRPr sz="2600"/>
            </a:lvl8pPr>
            <a:lvl9pPr>
              <a:spcBef>
                <a:spcPts val="0"/>
              </a:spcBef>
              <a:buSzPct val="100000"/>
              <a:defRPr sz="2600"/>
            </a:lvl9pPr>
          </a:lstStyle>
          <a:p>
            <a:endParaRPr/>
          </a:p>
        </p:txBody>
      </p:sp>
    </p:spTree>
    <p:extLst>
      <p:ext uri="{BB962C8B-B14F-4D97-AF65-F5344CB8AC3E}">
        <p14:creationId xmlns:p14="http://schemas.microsoft.com/office/powerpoint/2010/main" val="3481555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8676C-4B57-465F-8225-5B0FDEBFAB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E8434-69A0-42F7-9CFE-0B20D2FA4F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5AEC3-CCB0-4486-BFCE-7F4FEFA93653}"/>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5" name="Footer Placeholder 4">
            <a:extLst>
              <a:ext uri="{FF2B5EF4-FFF2-40B4-BE49-F238E27FC236}">
                <a16:creationId xmlns:a16="http://schemas.microsoft.com/office/drawing/2014/main" id="{FB104259-0A6E-4FEA-A1BE-ED89F2CE2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82682-DE15-4975-A592-9D21FD4B7A2D}"/>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75992989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56F5-6085-48D6-BB5B-3F43896736C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4A10469-64FB-498E-89DB-1F56BE4FD1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A19C61-2828-4DD2-B8C8-E1536FAB3A70}"/>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5" name="Footer Placeholder 4">
            <a:extLst>
              <a:ext uri="{FF2B5EF4-FFF2-40B4-BE49-F238E27FC236}">
                <a16:creationId xmlns:a16="http://schemas.microsoft.com/office/drawing/2014/main" id="{F6793355-8001-4261-8C83-47FDD99B4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C1C73-9CD6-4368-8470-4549473A01FB}"/>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30564554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19235-DDD3-44C6-BA0A-F5BA534455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06F81-3489-42A5-B11D-DF812F133C2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C55D7-EF1B-4C63-B7BF-C5544701ABD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3E3A20-BCFA-4018-8E50-D1A8ED77F7C9}"/>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6" name="Footer Placeholder 5">
            <a:extLst>
              <a:ext uri="{FF2B5EF4-FFF2-40B4-BE49-F238E27FC236}">
                <a16:creationId xmlns:a16="http://schemas.microsoft.com/office/drawing/2014/main" id="{98EA91CC-2A1A-4728-902E-717554C79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5893C-9E36-4653-9518-7A74F77B61B6}"/>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348301952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7E43-C9C5-425D-82F2-845904562A0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6D3DA8-182C-4216-943D-E04D4A4C5F5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3167688-53C9-4C3E-9FFB-6F9F30552D0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273EC7-8DBC-4275-91BB-E84802BF9D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5AF08E2-82F9-4244-A25E-50571596845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3C39E9-EBD4-4570-AE99-ED74A8DAC88E}"/>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8" name="Footer Placeholder 7">
            <a:extLst>
              <a:ext uri="{FF2B5EF4-FFF2-40B4-BE49-F238E27FC236}">
                <a16:creationId xmlns:a16="http://schemas.microsoft.com/office/drawing/2014/main" id="{59F855F4-1E27-495E-9532-7B174F598F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30B704-EFB0-4E24-AA38-7B95088269E8}"/>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30164297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C6703-1ABB-4388-9647-91E4710FC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7EDE3E-91EC-4B04-B590-D75567F379A5}"/>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4" name="Footer Placeholder 3">
            <a:extLst>
              <a:ext uri="{FF2B5EF4-FFF2-40B4-BE49-F238E27FC236}">
                <a16:creationId xmlns:a16="http://schemas.microsoft.com/office/drawing/2014/main" id="{9BC997B0-CF0D-430A-8119-40B4F073C5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CA781B-878C-4AA0-939E-ABE9331CC97B}"/>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141452296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F98432-AAA6-48F4-8688-8E320057C8E4}"/>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3" name="Footer Placeholder 2">
            <a:extLst>
              <a:ext uri="{FF2B5EF4-FFF2-40B4-BE49-F238E27FC236}">
                <a16:creationId xmlns:a16="http://schemas.microsoft.com/office/drawing/2014/main" id="{761AA72C-20F2-425C-868D-E9A2150A11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18542C-AC1F-4398-BB8A-8E6A5262A315}"/>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386096603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0196-2A93-4352-ADDD-AB08D62DEB3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C4C595C-D770-4354-8063-15F5DF880E5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987650-CC2C-4741-AFF6-5CB3206E1F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FD78513-CF92-43DA-88D0-01D623694B00}"/>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6" name="Footer Placeholder 5">
            <a:extLst>
              <a:ext uri="{FF2B5EF4-FFF2-40B4-BE49-F238E27FC236}">
                <a16:creationId xmlns:a16="http://schemas.microsoft.com/office/drawing/2014/main" id="{AF45046A-38C3-41B3-9041-145B052BA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708BBB-E059-4BEC-AD97-DEA4B99CCF68}"/>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76739586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1A08-B8E2-4901-99FA-DD2C8FD3374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988209-C112-4C75-A866-02E1DE363C4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F3D8A23-1F21-4A49-AC41-E42A2B64EB1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C4C57EC-260E-4EC3-83F6-171BFDA7F09B}"/>
              </a:ext>
            </a:extLst>
          </p:cNvPr>
          <p:cNvSpPr>
            <a:spLocks noGrp="1"/>
          </p:cNvSpPr>
          <p:nvPr>
            <p:ph type="dt" sz="half" idx="10"/>
          </p:nvPr>
        </p:nvSpPr>
        <p:spPr/>
        <p:txBody>
          <a:bodyPr/>
          <a:lstStyle/>
          <a:p>
            <a:fld id="{99830DE4-C0C5-4C18-AF32-82FDD2F1A4D0}" type="datetimeFigureOut">
              <a:rPr lang="en-US" smtClean="0"/>
              <a:t>1/28/2025</a:t>
            </a:fld>
            <a:endParaRPr lang="en-US"/>
          </a:p>
        </p:txBody>
      </p:sp>
      <p:sp>
        <p:nvSpPr>
          <p:cNvPr id="6" name="Footer Placeholder 5">
            <a:extLst>
              <a:ext uri="{FF2B5EF4-FFF2-40B4-BE49-F238E27FC236}">
                <a16:creationId xmlns:a16="http://schemas.microsoft.com/office/drawing/2014/main" id="{DB221A2D-CF18-402E-BD09-C7685B840A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016EB-8EA0-40DB-A24F-15BD2E15B153}"/>
              </a:ext>
            </a:extLst>
          </p:cNvPr>
          <p:cNvSpPr>
            <a:spLocks noGrp="1"/>
          </p:cNvSpPr>
          <p:nvPr>
            <p:ph type="sldNum" sz="quarter" idx="12"/>
          </p:nvPr>
        </p:nvSpPr>
        <p:spPr/>
        <p:txBody>
          <a:bodyPr/>
          <a:lstStyle/>
          <a:p>
            <a:fld id="{FDED2D81-7BE4-483B-800B-A4B8F27C75EE}" type="slidenum">
              <a:rPr lang="en-US" smtClean="0"/>
              <a:t>‹#›</a:t>
            </a:fld>
            <a:endParaRPr lang="en-US"/>
          </a:p>
        </p:txBody>
      </p:sp>
    </p:spTree>
    <p:extLst>
      <p:ext uri="{BB962C8B-B14F-4D97-AF65-F5344CB8AC3E}">
        <p14:creationId xmlns:p14="http://schemas.microsoft.com/office/powerpoint/2010/main" val="245438963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98B2F4-117E-4DAB-9FD5-FAA0E04FD02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70124F-A1AF-4D3E-818D-E141615E221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4C560-7A0B-4B29-A962-7DA4ADBEED9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9830DE4-C0C5-4C18-AF32-82FDD2F1A4D0}" type="datetimeFigureOut">
              <a:rPr lang="en-US" smtClean="0"/>
              <a:t>1/28/2025</a:t>
            </a:fld>
            <a:endParaRPr lang="en-US"/>
          </a:p>
        </p:txBody>
      </p:sp>
      <p:sp>
        <p:nvSpPr>
          <p:cNvPr id="5" name="Footer Placeholder 4">
            <a:extLst>
              <a:ext uri="{FF2B5EF4-FFF2-40B4-BE49-F238E27FC236}">
                <a16:creationId xmlns:a16="http://schemas.microsoft.com/office/drawing/2014/main" id="{E5D5D061-4816-457B-A31E-79464EE1FC4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0F60BE-7B3A-42A1-BCF5-57B4E98DA22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ED2D81-7BE4-483B-800B-A4B8F27C75EE}" type="slidenum">
              <a:rPr lang="en-US" smtClean="0"/>
              <a:t>‹#›</a:t>
            </a:fld>
            <a:endParaRPr lang="en-US"/>
          </a:p>
        </p:txBody>
      </p:sp>
    </p:spTree>
    <p:extLst>
      <p:ext uri="{BB962C8B-B14F-4D97-AF65-F5344CB8AC3E}">
        <p14:creationId xmlns:p14="http://schemas.microsoft.com/office/powerpoint/2010/main" val="40855171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7"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map-projections.net/compare.php?p1=winkel-tripel&amp;p2=mercator-84&amp;sps=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pressbooks.pub/worldgeo/chapter/chapter-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pressbooks.pub/worldgeo/chapter/chapter-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ressbooks.pub/worldgeo/chapter/chapter-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pressbooks.pub/worldgeo/chapter/chapter-1/"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pressbooks.pub/worldgeo/chapter/chapter-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pressbooks.pub/worldgeo/chapter/chapter-1/"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i.redd.it/ay831pxqh5i71.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ressbooks.pub/worldgeo/chapter/chapter-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s://www.flickr.com/photos/usembassyjakarta/6334089208" TargetMode="Externa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ctrTitle"/>
          </p:nvPr>
        </p:nvSpPr>
        <p:spPr>
          <a:prstGeom prst="rect">
            <a:avLst/>
          </a:prstGeom>
        </p:spPr>
        <p:txBody>
          <a:bodyPr lIns="91425" tIns="91425" rIns="91425" bIns="91425" anchor="t" anchorCtr="0">
            <a:noAutofit/>
          </a:bodyPr>
          <a:lstStyle/>
          <a:p>
            <a:pPr>
              <a:spcBef>
                <a:spcPts val="0"/>
              </a:spcBef>
              <a:buNone/>
            </a:pPr>
            <a:r>
              <a:rPr lang="en-US" sz="5400" dirty="0"/>
              <a:t>Chapter 1:</a:t>
            </a:r>
            <a:br>
              <a:rPr lang="en-US" sz="5400" dirty="0"/>
            </a:br>
            <a:r>
              <a:rPr lang="en-US" sz="5400" dirty="0"/>
              <a:t>Introduction</a:t>
            </a:r>
            <a:endParaRPr lang="en" sz="5400" dirty="0"/>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Maps and Mapmaking</a:t>
            </a:r>
          </a:p>
        </p:txBody>
      </p:sp>
      <p:pic>
        <p:nvPicPr>
          <p:cNvPr id="3" name="Picture 2">
            <a:extLst>
              <a:ext uri="{FF2B5EF4-FFF2-40B4-BE49-F238E27FC236}">
                <a16:creationId xmlns:a16="http://schemas.microsoft.com/office/drawing/2014/main" id="{EB2D2337-1A99-4F27-96E3-4171C819C361}"/>
              </a:ext>
            </a:extLst>
          </p:cNvPr>
          <p:cNvPicPr>
            <a:picLocks noChangeAspect="1"/>
          </p:cNvPicPr>
          <p:nvPr/>
        </p:nvPicPr>
        <p:blipFill>
          <a:blip r:embed="rId3"/>
          <a:stretch>
            <a:fillRect/>
          </a:stretch>
        </p:blipFill>
        <p:spPr>
          <a:xfrm>
            <a:off x="655154" y="1387474"/>
            <a:ext cx="8021906" cy="5105400"/>
          </a:xfrm>
          <a:prstGeom prst="rect">
            <a:avLst/>
          </a:prstGeom>
        </p:spPr>
      </p:pic>
      <p:sp>
        <p:nvSpPr>
          <p:cNvPr id="5" name="Rectangle 4">
            <a:extLst>
              <a:ext uri="{FF2B5EF4-FFF2-40B4-BE49-F238E27FC236}">
                <a16:creationId xmlns:a16="http://schemas.microsoft.com/office/drawing/2014/main" id="{99236FEA-131F-4D00-BD3D-99EF43E5F037}"/>
              </a:ext>
            </a:extLst>
          </p:cNvPr>
          <p:cNvSpPr/>
          <p:nvPr/>
        </p:nvSpPr>
        <p:spPr>
          <a:xfrm>
            <a:off x="598832" y="6492874"/>
            <a:ext cx="8078227" cy="276999"/>
          </a:xfrm>
          <a:prstGeom prst="rect">
            <a:avLst/>
          </a:prstGeom>
        </p:spPr>
        <p:txBody>
          <a:bodyPr wrap="square">
            <a:spAutoFit/>
          </a:bodyPr>
          <a:lstStyle/>
          <a:p>
            <a:r>
              <a:rPr lang="en-US" sz="1200" dirty="0"/>
              <a:t>From https://upload.wikimedia.org/wikipedia/commons/2/27/Snow-cholera-map-1.jpg</a:t>
            </a:r>
          </a:p>
        </p:txBody>
      </p:sp>
    </p:spTree>
    <p:extLst>
      <p:ext uri="{BB962C8B-B14F-4D97-AF65-F5344CB8AC3E}">
        <p14:creationId xmlns:p14="http://schemas.microsoft.com/office/powerpoint/2010/main" val="80765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Maps and Mapmaking</a:t>
            </a:r>
          </a:p>
        </p:txBody>
      </p:sp>
      <p:sp>
        <p:nvSpPr>
          <p:cNvPr id="6" name="Content Placeholder 2">
            <a:extLst>
              <a:ext uri="{FF2B5EF4-FFF2-40B4-BE49-F238E27FC236}">
                <a16:creationId xmlns:a16="http://schemas.microsoft.com/office/drawing/2014/main" id="{DC7BFEE3-D499-43A9-B7D9-AE96CFB50174}"/>
              </a:ext>
            </a:extLst>
          </p:cNvPr>
          <p:cNvSpPr>
            <a:spLocks noGrp="1"/>
          </p:cNvSpPr>
          <p:nvPr>
            <p:ph idx="1"/>
          </p:nvPr>
        </p:nvSpPr>
        <p:spPr>
          <a:xfrm>
            <a:off x="628650" y="1825625"/>
            <a:ext cx="7886700" cy="4351338"/>
          </a:xfrm>
        </p:spPr>
        <p:txBody>
          <a:bodyPr>
            <a:normAutofit/>
          </a:bodyPr>
          <a:lstStyle/>
          <a:p>
            <a:r>
              <a:rPr lang="en-US" sz="4800" dirty="0">
                <a:latin typeface="+mj-lt"/>
              </a:rPr>
              <a:t>Mini Quiz:</a:t>
            </a:r>
          </a:p>
          <a:p>
            <a:endParaRPr lang="en-US" sz="4800" dirty="0">
              <a:latin typeface="+mj-lt"/>
            </a:endParaRPr>
          </a:p>
          <a:p>
            <a:pPr lvl="1"/>
            <a:r>
              <a:rPr lang="en-US" sz="4500" dirty="0">
                <a:latin typeface="+mj-lt"/>
              </a:rPr>
              <a:t>Why are maps distorted?</a:t>
            </a:r>
          </a:p>
          <a:p>
            <a:pPr lvl="1"/>
            <a:r>
              <a:rPr lang="en-US" sz="4500" dirty="0">
                <a:latin typeface="+mj-lt"/>
              </a:rPr>
              <a:t>What are map projections?</a:t>
            </a:r>
          </a:p>
          <a:p>
            <a:pPr lvl="1"/>
            <a:endParaRPr lang="en-US" sz="4500" dirty="0">
              <a:latin typeface="+mj-lt"/>
            </a:endParaRPr>
          </a:p>
        </p:txBody>
      </p:sp>
    </p:spTree>
    <p:extLst>
      <p:ext uri="{BB962C8B-B14F-4D97-AF65-F5344CB8AC3E}">
        <p14:creationId xmlns:p14="http://schemas.microsoft.com/office/powerpoint/2010/main" val="3327883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Maps and Mapmaking</a:t>
            </a:r>
          </a:p>
        </p:txBody>
      </p:sp>
      <p:pic>
        <p:nvPicPr>
          <p:cNvPr id="7" name="Picture 6">
            <a:extLst>
              <a:ext uri="{FF2B5EF4-FFF2-40B4-BE49-F238E27FC236}">
                <a16:creationId xmlns:a16="http://schemas.microsoft.com/office/drawing/2014/main" id="{F919D671-843C-440D-A200-429C1F3A9F0B}"/>
              </a:ext>
            </a:extLst>
          </p:cNvPr>
          <p:cNvPicPr>
            <a:picLocks noChangeAspect="1"/>
          </p:cNvPicPr>
          <p:nvPr/>
        </p:nvPicPr>
        <p:blipFill>
          <a:blip r:embed="rId3"/>
          <a:stretch>
            <a:fillRect/>
          </a:stretch>
        </p:blipFill>
        <p:spPr>
          <a:xfrm>
            <a:off x="5410199" y="1455533"/>
            <a:ext cx="3703983" cy="1868677"/>
          </a:xfrm>
          <a:prstGeom prst="rect">
            <a:avLst/>
          </a:prstGeom>
        </p:spPr>
      </p:pic>
      <p:sp>
        <p:nvSpPr>
          <p:cNvPr id="8" name="Rectangle 7">
            <a:extLst>
              <a:ext uri="{FF2B5EF4-FFF2-40B4-BE49-F238E27FC236}">
                <a16:creationId xmlns:a16="http://schemas.microsoft.com/office/drawing/2014/main" id="{32C2BC8F-5841-4938-B638-1C4736078B06}"/>
              </a:ext>
            </a:extLst>
          </p:cNvPr>
          <p:cNvSpPr/>
          <p:nvPr/>
        </p:nvSpPr>
        <p:spPr>
          <a:xfrm>
            <a:off x="152400" y="6492874"/>
            <a:ext cx="8362950" cy="276999"/>
          </a:xfrm>
          <a:prstGeom prst="rect">
            <a:avLst/>
          </a:prstGeom>
        </p:spPr>
        <p:txBody>
          <a:bodyPr wrap="square">
            <a:spAutoFit/>
          </a:bodyPr>
          <a:lstStyle/>
          <a:p>
            <a:r>
              <a:rPr lang="en-US" sz="1200" dirty="0"/>
              <a:t>From https://ubc-library-rc.github.io/map-projections/content/proj-family.html</a:t>
            </a:r>
          </a:p>
        </p:txBody>
      </p:sp>
      <p:pic>
        <p:nvPicPr>
          <p:cNvPr id="10" name="Picture 9">
            <a:extLst>
              <a:ext uri="{FF2B5EF4-FFF2-40B4-BE49-F238E27FC236}">
                <a16:creationId xmlns:a16="http://schemas.microsoft.com/office/drawing/2014/main" id="{EC57B2A3-EB63-4FF1-BD07-896C9EBC98A1}"/>
              </a:ext>
            </a:extLst>
          </p:cNvPr>
          <p:cNvPicPr>
            <a:picLocks noChangeAspect="1"/>
          </p:cNvPicPr>
          <p:nvPr/>
        </p:nvPicPr>
        <p:blipFill rotWithShape="1">
          <a:blip r:embed="rId4"/>
          <a:srcRect r="27364" b="10290"/>
          <a:stretch/>
        </p:blipFill>
        <p:spPr>
          <a:xfrm>
            <a:off x="2464345" y="3499744"/>
            <a:ext cx="4611488" cy="2945111"/>
          </a:xfrm>
          <a:prstGeom prst="rect">
            <a:avLst/>
          </a:prstGeom>
        </p:spPr>
      </p:pic>
      <p:pic>
        <p:nvPicPr>
          <p:cNvPr id="12" name="Picture 11">
            <a:extLst>
              <a:ext uri="{FF2B5EF4-FFF2-40B4-BE49-F238E27FC236}">
                <a16:creationId xmlns:a16="http://schemas.microsoft.com/office/drawing/2014/main" id="{C3F4E8F9-364D-4151-AA2B-101A77D179E5}"/>
              </a:ext>
            </a:extLst>
          </p:cNvPr>
          <p:cNvPicPr>
            <a:picLocks noChangeAspect="1"/>
          </p:cNvPicPr>
          <p:nvPr/>
        </p:nvPicPr>
        <p:blipFill rotWithShape="1">
          <a:blip r:embed="rId5"/>
          <a:srcRect b="25953"/>
          <a:stretch/>
        </p:blipFill>
        <p:spPr>
          <a:xfrm>
            <a:off x="381000" y="1422744"/>
            <a:ext cx="5029200" cy="2028981"/>
          </a:xfrm>
          <a:prstGeom prst="rect">
            <a:avLst/>
          </a:prstGeom>
        </p:spPr>
      </p:pic>
    </p:spTree>
    <p:extLst>
      <p:ext uri="{BB962C8B-B14F-4D97-AF65-F5344CB8AC3E}">
        <p14:creationId xmlns:p14="http://schemas.microsoft.com/office/powerpoint/2010/main" val="4206514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Maps and Mapmaking</a:t>
            </a:r>
          </a:p>
        </p:txBody>
      </p:sp>
      <p:pic>
        <p:nvPicPr>
          <p:cNvPr id="7" name="Picture 6">
            <a:extLst>
              <a:ext uri="{FF2B5EF4-FFF2-40B4-BE49-F238E27FC236}">
                <a16:creationId xmlns:a16="http://schemas.microsoft.com/office/drawing/2014/main" id="{3C094384-885D-4CAF-AF67-232FD95E38BC}"/>
              </a:ext>
            </a:extLst>
          </p:cNvPr>
          <p:cNvPicPr>
            <a:picLocks noChangeAspect="1"/>
          </p:cNvPicPr>
          <p:nvPr/>
        </p:nvPicPr>
        <p:blipFill>
          <a:blip r:embed="rId3"/>
          <a:stretch>
            <a:fillRect/>
          </a:stretch>
        </p:blipFill>
        <p:spPr>
          <a:xfrm>
            <a:off x="990600" y="1447800"/>
            <a:ext cx="6934200" cy="4441600"/>
          </a:xfrm>
          <a:prstGeom prst="rect">
            <a:avLst/>
          </a:prstGeom>
        </p:spPr>
      </p:pic>
      <p:sp>
        <p:nvSpPr>
          <p:cNvPr id="8" name="Rectangle 7">
            <a:extLst>
              <a:ext uri="{FF2B5EF4-FFF2-40B4-BE49-F238E27FC236}">
                <a16:creationId xmlns:a16="http://schemas.microsoft.com/office/drawing/2014/main" id="{B73B2581-65F6-4C44-B642-BA6DBA6545FB}"/>
              </a:ext>
            </a:extLst>
          </p:cNvPr>
          <p:cNvSpPr/>
          <p:nvPr/>
        </p:nvSpPr>
        <p:spPr>
          <a:xfrm>
            <a:off x="342900" y="6123542"/>
            <a:ext cx="8229600" cy="646331"/>
          </a:xfrm>
          <a:prstGeom prst="rect">
            <a:avLst/>
          </a:prstGeom>
        </p:spPr>
        <p:txBody>
          <a:bodyPr wrap="square">
            <a:spAutoFit/>
          </a:bodyPr>
          <a:lstStyle/>
          <a:p>
            <a:pPr algn="ctr"/>
            <a:r>
              <a:rPr lang="en-US" dirty="0">
                <a:hlinkClick r:id="rId4"/>
              </a:rPr>
              <a:t>https://map-projections.net/compare.php?p1=winkel-tripel&amp;p2=mercator-84&amp;sps=1</a:t>
            </a:r>
            <a:endParaRPr lang="en-US" dirty="0"/>
          </a:p>
          <a:p>
            <a:pPr algn="ctr"/>
            <a:endParaRPr lang="en-US" dirty="0"/>
          </a:p>
        </p:txBody>
      </p:sp>
    </p:spTree>
    <p:extLst>
      <p:ext uri="{BB962C8B-B14F-4D97-AF65-F5344CB8AC3E}">
        <p14:creationId xmlns:p14="http://schemas.microsoft.com/office/powerpoint/2010/main" val="3275788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Map Scale</a:t>
            </a:r>
          </a:p>
        </p:txBody>
      </p:sp>
      <p:pic>
        <p:nvPicPr>
          <p:cNvPr id="5" name="Picture 4">
            <a:extLst>
              <a:ext uri="{FF2B5EF4-FFF2-40B4-BE49-F238E27FC236}">
                <a16:creationId xmlns:a16="http://schemas.microsoft.com/office/drawing/2014/main" id="{29C387F4-598D-47AB-A77A-2A5245DA572B}"/>
              </a:ext>
            </a:extLst>
          </p:cNvPr>
          <p:cNvPicPr>
            <a:picLocks noChangeAspect="1"/>
          </p:cNvPicPr>
          <p:nvPr/>
        </p:nvPicPr>
        <p:blipFill>
          <a:blip r:embed="rId3"/>
          <a:stretch>
            <a:fillRect/>
          </a:stretch>
        </p:blipFill>
        <p:spPr>
          <a:xfrm>
            <a:off x="632317" y="1374626"/>
            <a:ext cx="7752520" cy="2786062"/>
          </a:xfrm>
          <a:prstGeom prst="rect">
            <a:avLst/>
          </a:prstGeom>
        </p:spPr>
      </p:pic>
      <p:sp>
        <p:nvSpPr>
          <p:cNvPr id="6" name="Rectangle 5">
            <a:extLst>
              <a:ext uri="{FF2B5EF4-FFF2-40B4-BE49-F238E27FC236}">
                <a16:creationId xmlns:a16="http://schemas.microsoft.com/office/drawing/2014/main" id="{303E0106-D919-4B5A-B72D-8321F16993B7}"/>
              </a:ext>
            </a:extLst>
          </p:cNvPr>
          <p:cNvSpPr/>
          <p:nvPr/>
        </p:nvSpPr>
        <p:spPr>
          <a:xfrm>
            <a:off x="628650" y="4160688"/>
            <a:ext cx="2894703" cy="276999"/>
          </a:xfrm>
          <a:prstGeom prst="rect">
            <a:avLst/>
          </a:prstGeom>
        </p:spPr>
        <p:txBody>
          <a:bodyPr wrap="none">
            <a:spAutoFit/>
          </a:bodyPr>
          <a:lstStyle/>
          <a:p>
            <a:r>
              <a:rPr lang="en-US" sz="1200" dirty="0"/>
              <a:t>From https://gisgeography.com/map-scale/</a:t>
            </a:r>
          </a:p>
        </p:txBody>
      </p:sp>
      <p:pic>
        <p:nvPicPr>
          <p:cNvPr id="9" name="Picture 8">
            <a:extLst>
              <a:ext uri="{FF2B5EF4-FFF2-40B4-BE49-F238E27FC236}">
                <a16:creationId xmlns:a16="http://schemas.microsoft.com/office/drawing/2014/main" id="{DCD7E2E3-EBAB-4994-AC1B-583C5B8BEC6C}"/>
              </a:ext>
            </a:extLst>
          </p:cNvPr>
          <p:cNvPicPr>
            <a:picLocks noChangeAspect="1"/>
          </p:cNvPicPr>
          <p:nvPr/>
        </p:nvPicPr>
        <p:blipFill>
          <a:blip r:embed="rId4"/>
          <a:stretch>
            <a:fillRect/>
          </a:stretch>
        </p:blipFill>
        <p:spPr>
          <a:xfrm>
            <a:off x="3890817" y="4338872"/>
            <a:ext cx="4647724" cy="2289004"/>
          </a:xfrm>
          <a:prstGeom prst="rect">
            <a:avLst/>
          </a:prstGeom>
        </p:spPr>
      </p:pic>
    </p:spTree>
    <p:extLst>
      <p:ext uri="{BB962C8B-B14F-4D97-AF65-F5344CB8AC3E}">
        <p14:creationId xmlns:p14="http://schemas.microsoft.com/office/powerpoint/2010/main" val="267008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Core and Periphery</a:t>
            </a:r>
          </a:p>
        </p:txBody>
      </p:sp>
      <p:pic>
        <p:nvPicPr>
          <p:cNvPr id="4" name="Picture 3">
            <a:extLst>
              <a:ext uri="{FF2B5EF4-FFF2-40B4-BE49-F238E27FC236}">
                <a16:creationId xmlns:a16="http://schemas.microsoft.com/office/drawing/2014/main" id="{AB000072-E15E-41DD-83F5-57EDBFB10006}"/>
              </a:ext>
            </a:extLst>
          </p:cNvPr>
          <p:cNvPicPr>
            <a:picLocks noChangeAspect="1"/>
          </p:cNvPicPr>
          <p:nvPr/>
        </p:nvPicPr>
        <p:blipFill>
          <a:blip r:embed="rId3"/>
          <a:stretch>
            <a:fillRect/>
          </a:stretch>
        </p:blipFill>
        <p:spPr>
          <a:xfrm>
            <a:off x="0" y="2438400"/>
            <a:ext cx="9144000" cy="2487843"/>
          </a:xfrm>
          <a:prstGeom prst="rect">
            <a:avLst/>
          </a:prstGeom>
        </p:spPr>
      </p:pic>
      <p:sp>
        <p:nvSpPr>
          <p:cNvPr id="7" name="Rectangle 6">
            <a:extLst>
              <a:ext uri="{FF2B5EF4-FFF2-40B4-BE49-F238E27FC236}">
                <a16:creationId xmlns:a16="http://schemas.microsoft.com/office/drawing/2014/main" id="{37E5B9F0-17AF-43A3-BABC-8079C9A35F6A}"/>
              </a:ext>
            </a:extLst>
          </p:cNvPr>
          <p:cNvSpPr/>
          <p:nvPr/>
        </p:nvSpPr>
        <p:spPr>
          <a:xfrm>
            <a:off x="-3313" y="4787743"/>
            <a:ext cx="3965713" cy="830997"/>
          </a:xfrm>
          <a:prstGeom prst="rect">
            <a:avLst/>
          </a:prstGeom>
        </p:spPr>
        <p:txBody>
          <a:bodyPr wrap="square">
            <a:spAutoFit/>
          </a:bodyPr>
          <a:lstStyle/>
          <a:p>
            <a:r>
              <a:rPr lang="en-US" sz="1200" dirty="0"/>
              <a:t>From </a:t>
            </a:r>
            <a:r>
              <a:rPr lang="en-US" sz="1200" dirty="0">
                <a:hlinkClick r:id="rId4"/>
              </a:rPr>
              <a:t>https://pressbooks.pub/worldgeo/chapter/chapter-1/</a:t>
            </a:r>
            <a:endParaRPr lang="en-US" sz="1200" dirty="0"/>
          </a:p>
          <a:p>
            <a:r>
              <a:rPr lang="en-US" sz="1200" dirty="0"/>
              <a:t>The Core and the Hinterland (Figure by author, Images courtesy of Espresso Addict, Wikimedia Commons; Mike – Flickr; Pam Brophy – Wikimedia Commons; CC BY-SA)</a:t>
            </a:r>
          </a:p>
        </p:txBody>
      </p:sp>
    </p:spTree>
    <p:extLst>
      <p:ext uri="{BB962C8B-B14F-4D97-AF65-F5344CB8AC3E}">
        <p14:creationId xmlns:p14="http://schemas.microsoft.com/office/powerpoint/2010/main" val="854420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Core and Periphery</a:t>
            </a:r>
          </a:p>
        </p:txBody>
      </p:sp>
      <p:pic>
        <p:nvPicPr>
          <p:cNvPr id="5" name="Picture 4">
            <a:extLst>
              <a:ext uri="{FF2B5EF4-FFF2-40B4-BE49-F238E27FC236}">
                <a16:creationId xmlns:a16="http://schemas.microsoft.com/office/drawing/2014/main" id="{69FC501B-132F-46E4-B173-8724E3816DE1}"/>
              </a:ext>
            </a:extLst>
          </p:cNvPr>
          <p:cNvPicPr>
            <a:picLocks noChangeAspect="1"/>
          </p:cNvPicPr>
          <p:nvPr/>
        </p:nvPicPr>
        <p:blipFill>
          <a:blip r:embed="rId3"/>
          <a:stretch>
            <a:fillRect/>
          </a:stretch>
        </p:blipFill>
        <p:spPr>
          <a:xfrm>
            <a:off x="0" y="1447800"/>
            <a:ext cx="9144000" cy="4925870"/>
          </a:xfrm>
          <a:prstGeom prst="rect">
            <a:avLst/>
          </a:prstGeom>
        </p:spPr>
      </p:pic>
      <p:pic>
        <p:nvPicPr>
          <p:cNvPr id="6" name="Picture 5">
            <a:extLst>
              <a:ext uri="{FF2B5EF4-FFF2-40B4-BE49-F238E27FC236}">
                <a16:creationId xmlns:a16="http://schemas.microsoft.com/office/drawing/2014/main" id="{8E8B133D-4D67-48B2-B57F-CFCD01B6B539}"/>
              </a:ext>
            </a:extLst>
          </p:cNvPr>
          <p:cNvPicPr>
            <a:picLocks noChangeAspect="1"/>
          </p:cNvPicPr>
          <p:nvPr/>
        </p:nvPicPr>
        <p:blipFill>
          <a:blip r:embed="rId4"/>
          <a:stretch>
            <a:fillRect/>
          </a:stretch>
        </p:blipFill>
        <p:spPr>
          <a:xfrm>
            <a:off x="0" y="6115928"/>
            <a:ext cx="9144000" cy="257742"/>
          </a:xfrm>
          <a:prstGeom prst="rect">
            <a:avLst/>
          </a:prstGeom>
        </p:spPr>
      </p:pic>
      <p:sp>
        <p:nvSpPr>
          <p:cNvPr id="8" name="Rectangle 7">
            <a:extLst>
              <a:ext uri="{FF2B5EF4-FFF2-40B4-BE49-F238E27FC236}">
                <a16:creationId xmlns:a16="http://schemas.microsoft.com/office/drawing/2014/main" id="{C941E76C-5746-48DB-939E-29C780E6F147}"/>
              </a:ext>
            </a:extLst>
          </p:cNvPr>
          <p:cNvSpPr/>
          <p:nvPr/>
        </p:nvSpPr>
        <p:spPr>
          <a:xfrm>
            <a:off x="0" y="6438012"/>
            <a:ext cx="9011478" cy="400110"/>
          </a:xfrm>
          <a:prstGeom prst="rect">
            <a:avLst/>
          </a:prstGeom>
        </p:spPr>
        <p:txBody>
          <a:bodyPr wrap="square">
            <a:spAutoFit/>
          </a:bodyPr>
          <a:lstStyle/>
          <a:p>
            <a:r>
              <a:rPr lang="en-US" sz="1000" dirty="0"/>
              <a:t>From https://en.wikipedia.org/wiki/List_of_continents_by_GDP#/media/File:World_map_showing_nominal_GDP_of_countries_for_the_year_2017_according_to_the_IMF.png</a:t>
            </a:r>
          </a:p>
        </p:txBody>
      </p:sp>
    </p:spTree>
    <p:extLst>
      <p:ext uri="{BB962C8B-B14F-4D97-AF65-F5344CB8AC3E}">
        <p14:creationId xmlns:p14="http://schemas.microsoft.com/office/powerpoint/2010/main" val="1047902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1143000" y="1066800"/>
            <a:ext cx="6858000" cy="459900"/>
          </a:xfrm>
        </p:spPr>
        <p:txBody>
          <a:bodyPr>
            <a:normAutofit fontScale="90000"/>
          </a:bodyPr>
          <a:lstStyle/>
          <a:p>
            <a:r>
              <a:rPr lang="en-US" sz="5400" dirty="0"/>
              <a:t>What kinds of things do Geographers study?</a:t>
            </a:r>
          </a:p>
        </p:txBody>
      </p:sp>
      <p:sp>
        <p:nvSpPr>
          <p:cNvPr id="3" name="Content Placeholder 2">
            <a:extLst>
              <a:ext uri="{FF2B5EF4-FFF2-40B4-BE49-F238E27FC236}">
                <a16:creationId xmlns:a16="http://schemas.microsoft.com/office/drawing/2014/main" id="{A199BADD-A543-4156-A8D8-3D6CCAD71553}"/>
              </a:ext>
            </a:extLst>
          </p:cNvPr>
          <p:cNvSpPr>
            <a:spLocks noGrp="1"/>
          </p:cNvSpPr>
          <p:nvPr>
            <p:ph type="body" idx="1"/>
          </p:nvPr>
        </p:nvSpPr>
        <p:spPr>
          <a:xfrm>
            <a:off x="609600" y="1600200"/>
            <a:ext cx="3862774" cy="4967700"/>
          </a:xfrm>
        </p:spPr>
        <p:txBody>
          <a:bodyPr>
            <a:normAutofit/>
          </a:bodyPr>
          <a:lstStyle/>
          <a:p>
            <a:pPr marL="0" indent="0">
              <a:buNone/>
            </a:pPr>
            <a:r>
              <a:rPr lang="en-US" sz="3200" dirty="0"/>
              <a:t>HUMAN GEOGRAPHY</a:t>
            </a:r>
          </a:p>
          <a:p>
            <a:r>
              <a:rPr lang="en-US" sz="3200" dirty="0"/>
              <a:t>Culture</a:t>
            </a:r>
          </a:p>
          <a:p>
            <a:r>
              <a:rPr lang="en-US" sz="3200" dirty="0"/>
              <a:t>Economics</a:t>
            </a:r>
          </a:p>
          <a:p>
            <a:r>
              <a:rPr lang="en-US" sz="3200" dirty="0"/>
              <a:t>Politics</a:t>
            </a:r>
          </a:p>
          <a:p>
            <a:r>
              <a:rPr lang="en-US" sz="3200" dirty="0"/>
              <a:t>Urbanization</a:t>
            </a:r>
          </a:p>
        </p:txBody>
      </p:sp>
      <p:sp>
        <p:nvSpPr>
          <p:cNvPr id="4" name="Text Placeholder 3">
            <a:extLst>
              <a:ext uri="{FF2B5EF4-FFF2-40B4-BE49-F238E27FC236}">
                <a16:creationId xmlns:a16="http://schemas.microsoft.com/office/drawing/2014/main" id="{8BCA0609-CDD9-4C5A-9F45-62DFF60FDEBC}"/>
              </a:ext>
            </a:extLst>
          </p:cNvPr>
          <p:cNvSpPr>
            <a:spLocks noGrp="1"/>
          </p:cNvSpPr>
          <p:nvPr>
            <p:ph type="body" idx="2"/>
          </p:nvPr>
        </p:nvSpPr>
        <p:spPr>
          <a:xfrm>
            <a:off x="4671568" y="1600200"/>
            <a:ext cx="4167632" cy="4967700"/>
          </a:xfrm>
        </p:spPr>
        <p:txBody>
          <a:bodyPr>
            <a:normAutofit/>
          </a:bodyPr>
          <a:lstStyle/>
          <a:p>
            <a:pPr marL="0" indent="0">
              <a:buNone/>
            </a:pPr>
            <a:r>
              <a:rPr lang="en-US" sz="3200" dirty="0"/>
              <a:t>PHYSICAL GEOGRAPHY</a:t>
            </a:r>
          </a:p>
          <a:p>
            <a:r>
              <a:rPr lang="en-US" sz="3200" dirty="0"/>
              <a:t>Landforms</a:t>
            </a:r>
          </a:p>
          <a:p>
            <a:r>
              <a:rPr lang="en-US" sz="3200" dirty="0"/>
              <a:t>Climate</a:t>
            </a:r>
          </a:p>
          <a:p>
            <a:r>
              <a:rPr lang="en-US" sz="3200" dirty="0"/>
              <a:t>Natural Disasters</a:t>
            </a:r>
          </a:p>
          <a:p>
            <a:r>
              <a:rPr lang="en-US" sz="3200" dirty="0"/>
              <a:t>Natural Resources</a:t>
            </a:r>
          </a:p>
        </p:txBody>
      </p:sp>
      <p:pic>
        <p:nvPicPr>
          <p:cNvPr id="6" name="Picture 5">
            <a:extLst>
              <a:ext uri="{FF2B5EF4-FFF2-40B4-BE49-F238E27FC236}">
                <a16:creationId xmlns:a16="http://schemas.microsoft.com/office/drawing/2014/main" id="{AAB00083-35E7-4AE4-9B4C-6FB613E0F288}"/>
              </a:ext>
            </a:extLst>
          </p:cNvPr>
          <p:cNvPicPr>
            <a:picLocks noChangeAspect="1"/>
          </p:cNvPicPr>
          <p:nvPr/>
        </p:nvPicPr>
        <p:blipFill>
          <a:blip r:embed="rId3"/>
          <a:stretch>
            <a:fillRect/>
          </a:stretch>
        </p:blipFill>
        <p:spPr>
          <a:xfrm>
            <a:off x="4953000" y="3899640"/>
            <a:ext cx="3810000" cy="2540000"/>
          </a:xfrm>
          <a:prstGeom prst="rect">
            <a:avLst/>
          </a:prstGeom>
        </p:spPr>
      </p:pic>
      <p:sp>
        <p:nvSpPr>
          <p:cNvPr id="7" name="Rectangle 6">
            <a:extLst>
              <a:ext uri="{FF2B5EF4-FFF2-40B4-BE49-F238E27FC236}">
                <a16:creationId xmlns:a16="http://schemas.microsoft.com/office/drawing/2014/main" id="{B145E948-3D16-42F9-A841-1F30BF643CF4}"/>
              </a:ext>
            </a:extLst>
          </p:cNvPr>
          <p:cNvSpPr/>
          <p:nvPr/>
        </p:nvSpPr>
        <p:spPr>
          <a:xfrm>
            <a:off x="4854602" y="6416587"/>
            <a:ext cx="4572000" cy="430887"/>
          </a:xfrm>
          <a:prstGeom prst="rect">
            <a:avLst/>
          </a:prstGeom>
        </p:spPr>
        <p:txBody>
          <a:bodyPr>
            <a:spAutoFit/>
          </a:bodyPr>
          <a:lstStyle/>
          <a:p>
            <a:r>
              <a:rPr lang="en-US" sz="1050" dirty="0"/>
              <a:t>Lamplugh Glacier, Glacier Bay National Park, Alaska. From https://www.flickr.com/photos/usinterior/51240527421/</a:t>
            </a:r>
          </a:p>
        </p:txBody>
      </p:sp>
      <p:pic>
        <p:nvPicPr>
          <p:cNvPr id="9" name="Picture 8">
            <a:extLst>
              <a:ext uri="{FF2B5EF4-FFF2-40B4-BE49-F238E27FC236}">
                <a16:creationId xmlns:a16="http://schemas.microsoft.com/office/drawing/2014/main" id="{952C7DE1-4A65-46F5-BF61-1F9308822B34}"/>
              </a:ext>
            </a:extLst>
          </p:cNvPr>
          <p:cNvPicPr>
            <a:picLocks noChangeAspect="1"/>
          </p:cNvPicPr>
          <p:nvPr/>
        </p:nvPicPr>
        <p:blipFill>
          <a:blip r:embed="rId4"/>
          <a:stretch>
            <a:fillRect/>
          </a:stretch>
        </p:blipFill>
        <p:spPr>
          <a:xfrm>
            <a:off x="441782" y="3862006"/>
            <a:ext cx="3709619" cy="2466896"/>
          </a:xfrm>
          <a:prstGeom prst="rect">
            <a:avLst/>
          </a:prstGeom>
        </p:spPr>
      </p:pic>
      <p:sp>
        <p:nvSpPr>
          <p:cNvPr id="10" name="Rectangle 9">
            <a:extLst>
              <a:ext uri="{FF2B5EF4-FFF2-40B4-BE49-F238E27FC236}">
                <a16:creationId xmlns:a16="http://schemas.microsoft.com/office/drawing/2014/main" id="{A970083F-D977-4304-BD01-222098C7DABB}"/>
              </a:ext>
            </a:extLst>
          </p:cNvPr>
          <p:cNvSpPr/>
          <p:nvPr/>
        </p:nvSpPr>
        <p:spPr>
          <a:xfrm>
            <a:off x="331694" y="6302679"/>
            <a:ext cx="4366768" cy="553998"/>
          </a:xfrm>
          <a:prstGeom prst="rect">
            <a:avLst/>
          </a:prstGeom>
        </p:spPr>
        <p:txBody>
          <a:bodyPr wrap="square">
            <a:spAutoFit/>
          </a:bodyPr>
          <a:lstStyle/>
          <a:p>
            <a:r>
              <a:rPr lang="en-US" sz="1100" dirty="0"/>
              <a:t>Holi Festival, Sri Radha Krishna Temple </a:t>
            </a:r>
          </a:p>
          <a:p>
            <a:r>
              <a:rPr lang="en-US" sz="1100" dirty="0"/>
              <a:t>Spanish Fork, Utah, United States. From </a:t>
            </a:r>
            <a:r>
              <a:rPr lang="en-US" sz="800" dirty="0"/>
              <a:t>https://commons.wikimedia.org/wiki/File:Holi_Festival_of_Colors_Utah,_United_States_2013.jpg</a:t>
            </a:r>
            <a:endParaRPr lang="en-US" sz="1100" dirty="0"/>
          </a:p>
        </p:txBody>
      </p:sp>
    </p:spTree>
    <p:extLst>
      <p:ext uri="{BB962C8B-B14F-4D97-AF65-F5344CB8AC3E}">
        <p14:creationId xmlns:p14="http://schemas.microsoft.com/office/powerpoint/2010/main" val="2539264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Physical Geography</a:t>
            </a:r>
          </a:p>
        </p:txBody>
      </p:sp>
      <p:pic>
        <p:nvPicPr>
          <p:cNvPr id="10" name="Picture 9">
            <a:extLst>
              <a:ext uri="{FF2B5EF4-FFF2-40B4-BE49-F238E27FC236}">
                <a16:creationId xmlns:a16="http://schemas.microsoft.com/office/drawing/2014/main" id="{9426675B-4288-47EA-9A5F-44E2EA48768D}"/>
              </a:ext>
            </a:extLst>
          </p:cNvPr>
          <p:cNvPicPr>
            <a:picLocks noChangeAspect="1"/>
          </p:cNvPicPr>
          <p:nvPr/>
        </p:nvPicPr>
        <p:blipFill>
          <a:blip r:embed="rId3"/>
          <a:stretch>
            <a:fillRect/>
          </a:stretch>
        </p:blipFill>
        <p:spPr>
          <a:xfrm>
            <a:off x="0" y="1524000"/>
            <a:ext cx="9144000" cy="5138928"/>
          </a:xfrm>
          <a:prstGeom prst="rect">
            <a:avLst/>
          </a:prstGeom>
        </p:spPr>
      </p:pic>
      <p:sp>
        <p:nvSpPr>
          <p:cNvPr id="11" name="Rectangle 10">
            <a:extLst>
              <a:ext uri="{FF2B5EF4-FFF2-40B4-BE49-F238E27FC236}">
                <a16:creationId xmlns:a16="http://schemas.microsoft.com/office/drawing/2014/main" id="{5500196C-E17A-45E9-BB57-C45DEE94D48B}"/>
              </a:ext>
            </a:extLst>
          </p:cNvPr>
          <p:cNvSpPr/>
          <p:nvPr/>
        </p:nvSpPr>
        <p:spPr>
          <a:xfrm>
            <a:off x="-76200" y="6623172"/>
            <a:ext cx="4572000" cy="246221"/>
          </a:xfrm>
          <a:prstGeom prst="rect">
            <a:avLst/>
          </a:prstGeom>
        </p:spPr>
        <p:txBody>
          <a:bodyPr>
            <a:spAutoFit/>
          </a:bodyPr>
          <a:lstStyle/>
          <a:p>
            <a:r>
              <a:rPr lang="en-US" sz="1000" dirty="0"/>
              <a:t>From https://commons.wikimedia.org/wiki/File:High_mountain_range.jpg</a:t>
            </a:r>
          </a:p>
        </p:txBody>
      </p:sp>
    </p:spTree>
    <p:extLst>
      <p:ext uri="{BB962C8B-B14F-4D97-AF65-F5344CB8AC3E}">
        <p14:creationId xmlns:p14="http://schemas.microsoft.com/office/powerpoint/2010/main" val="113685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Physical Geography</a:t>
            </a:r>
          </a:p>
        </p:txBody>
      </p:sp>
      <p:pic>
        <p:nvPicPr>
          <p:cNvPr id="4" name="Picture 3">
            <a:extLst>
              <a:ext uri="{FF2B5EF4-FFF2-40B4-BE49-F238E27FC236}">
                <a16:creationId xmlns:a16="http://schemas.microsoft.com/office/drawing/2014/main" id="{EDF2A9A0-2DE5-4F25-97F1-47635FEF228D}"/>
              </a:ext>
            </a:extLst>
          </p:cNvPr>
          <p:cNvPicPr>
            <a:picLocks noChangeAspect="1"/>
          </p:cNvPicPr>
          <p:nvPr/>
        </p:nvPicPr>
        <p:blipFill>
          <a:blip r:embed="rId3"/>
          <a:stretch>
            <a:fillRect/>
          </a:stretch>
        </p:blipFill>
        <p:spPr>
          <a:xfrm>
            <a:off x="800100" y="1447800"/>
            <a:ext cx="7543800" cy="5151001"/>
          </a:xfrm>
          <a:prstGeom prst="rect">
            <a:avLst/>
          </a:prstGeom>
        </p:spPr>
      </p:pic>
      <p:sp>
        <p:nvSpPr>
          <p:cNvPr id="7" name="Rectangle 6">
            <a:extLst>
              <a:ext uri="{FF2B5EF4-FFF2-40B4-BE49-F238E27FC236}">
                <a16:creationId xmlns:a16="http://schemas.microsoft.com/office/drawing/2014/main" id="{B5109F85-7E58-4C03-A46D-F01BB021B0C6}"/>
              </a:ext>
            </a:extLst>
          </p:cNvPr>
          <p:cNvSpPr/>
          <p:nvPr/>
        </p:nvSpPr>
        <p:spPr>
          <a:xfrm>
            <a:off x="152400" y="6581001"/>
            <a:ext cx="8991600" cy="261610"/>
          </a:xfrm>
          <a:prstGeom prst="rect">
            <a:avLst/>
          </a:prstGeom>
        </p:spPr>
        <p:txBody>
          <a:bodyPr wrap="square">
            <a:spAutoFit/>
          </a:bodyPr>
          <a:lstStyle/>
          <a:p>
            <a:r>
              <a:rPr lang="en-US" sz="1100" dirty="0"/>
              <a:t>From </a:t>
            </a:r>
            <a:r>
              <a:rPr lang="en-US" sz="1100" dirty="0">
                <a:hlinkClick r:id="rId4"/>
              </a:rPr>
              <a:t>https://pressbooks.pub/worldgeo/chapter/chapter-1/</a:t>
            </a:r>
            <a:r>
              <a:rPr lang="en-US" sz="1100" dirty="0"/>
              <a:t> Map of Global Tectonic Plate Boundaries (United States Geological Survey, Public Domain)</a:t>
            </a:r>
          </a:p>
        </p:txBody>
      </p:sp>
    </p:spTree>
    <p:extLst>
      <p:ext uri="{BB962C8B-B14F-4D97-AF65-F5344CB8AC3E}">
        <p14:creationId xmlns:p14="http://schemas.microsoft.com/office/powerpoint/2010/main" val="3498393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p:txBody>
          <a:bodyPr>
            <a:normAutofit fontScale="90000"/>
          </a:bodyPr>
          <a:lstStyle/>
          <a:p>
            <a:r>
              <a:rPr lang="en-US" sz="5400" dirty="0">
                <a:latin typeface="+mn-lt"/>
              </a:rPr>
              <a:t>Questions to Explore Today:</a:t>
            </a:r>
          </a:p>
        </p:txBody>
      </p:sp>
      <p:sp>
        <p:nvSpPr>
          <p:cNvPr id="3" name="Content Placeholder 2">
            <a:extLst>
              <a:ext uri="{FF2B5EF4-FFF2-40B4-BE49-F238E27FC236}">
                <a16:creationId xmlns:a16="http://schemas.microsoft.com/office/drawing/2014/main" id="{C8C10F5B-C2E0-4C60-A29A-FEAAE5ABCC4D}"/>
              </a:ext>
            </a:extLst>
          </p:cNvPr>
          <p:cNvSpPr>
            <a:spLocks noGrp="1"/>
          </p:cNvSpPr>
          <p:nvPr>
            <p:ph idx="1"/>
          </p:nvPr>
        </p:nvSpPr>
        <p:spPr/>
        <p:txBody>
          <a:bodyPr>
            <a:normAutofit/>
          </a:bodyPr>
          <a:lstStyle/>
          <a:p>
            <a:r>
              <a:rPr lang="en-US" sz="4800" dirty="0">
                <a:latin typeface="+mj-lt"/>
              </a:rPr>
              <a:t>What is Geography?</a:t>
            </a:r>
          </a:p>
          <a:p>
            <a:r>
              <a:rPr lang="en-US" sz="4800" dirty="0">
                <a:latin typeface="+mj-lt"/>
              </a:rPr>
              <a:t>How can we describe the location of a place?</a:t>
            </a:r>
          </a:p>
          <a:p>
            <a:r>
              <a:rPr lang="en-US" sz="4800" dirty="0">
                <a:latin typeface="+mj-lt"/>
              </a:rPr>
              <a:t>What do geographers study?</a:t>
            </a:r>
          </a:p>
        </p:txBody>
      </p:sp>
    </p:spTree>
    <p:extLst>
      <p:ext uri="{BB962C8B-B14F-4D97-AF65-F5344CB8AC3E}">
        <p14:creationId xmlns:p14="http://schemas.microsoft.com/office/powerpoint/2010/main" val="2404689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Physical Geography</a:t>
            </a:r>
          </a:p>
        </p:txBody>
      </p:sp>
      <p:pic>
        <p:nvPicPr>
          <p:cNvPr id="5" name="Picture 4">
            <a:extLst>
              <a:ext uri="{FF2B5EF4-FFF2-40B4-BE49-F238E27FC236}">
                <a16:creationId xmlns:a16="http://schemas.microsoft.com/office/drawing/2014/main" id="{AF182F1D-5AD2-4DD9-9B16-96515B1EECAB}"/>
              </a:ext>
            </a:extLst>
          </p:cNvPr>
          <p:cNvPicPr>
            <a:picLocks noChangeAspect="1"/>
          </p:cNvPicPr>
          <p:nvPr/>
        </p:nvPicPr>
        <p:blipFill>
          <a:blip r:embed="rId3"/>
          <a:stretch>
            <a:fillRect/>
          </a:stretch>
        </p:blipFill>
        <p:spPr>
          <a:xfrm>
            <a:off x="442279" y="1684063"/>
            <a:ext cx="8259441" cy="4572000"/>
          </a:xfrm>
          <a:prstGeom prst="rect">
            <a:avLst/>
          </a:prstGeom>
        </p:spPr>
      </p:pic>
      <p:sp>
        <p:nvSpPr>
          <p:cNvPr id="6" name="Rectangle 5">
            <a:extLst>
              <a:ext uri="{FF2B5EF4-FFF2-40B4-BE49-F238E27FC236}">
                <a16:creationId xmlns:a16="http://schemas.microsoft.com/office/drawing/2014/main" id="{93747ABF-EC39-4B4A-ABD8-15A762385CAE}"/>
              </a:ext>
            </a:extLst>
          </p:cNvPr>
          <p:cNvSpPr/>
          <p:nvPr/>
        </p:nvSpPr>
        <p:spPr>
          <a:xfrm>
            <a:off x="442278" y="6256063"/>
            <a:ext cx="6110921" cy="461665"/>
          </a:xfrm>
          <a:prstGeom prst="rect">
            <a:avLst/>
          </a:prstGeom>
        </p:spPr>
        <p:txBody>
          <a:bodyPr wrap="square">
            <a:spAutoFit/>
          </a:bodyPr>
          <a:lstStyle/>
          <a:p>
            <a:r>
              <a:rPr lang="en-US" sz="1200" dirty="0"/>
              <a:t>From </a:t>
            </a:r>
            <a:r>
              <a:rPr lang="en-US" sz="1200" dirty="0">
                <a:hlinkClick r:id="rId4"/>
              </a:rPr>
              <a:t>https://pressbooks.pub/worldgeo/chapter/chapter-1/</a:t>
            </a:r>
            <a:r>
              <a:rPr lang="en-US" sz="1200" dirty="0"/>
              <a:t> </a:t>
            </a:r>
          </a:p>
          <a:p>
            <a:r>
              <a:rPr lang="en-US" sz="1200" dirty="0"/>
              <a:t>Types of Tectonic Plate Boundaries (United States Geological Survey, Public Domain)</a:t>
            </a:r>
          </a:p>
        </p:txBody>
      </p:sp>
    </p:spTree>
    <p:extLst>
      <p:ext uri="{BB962C8B-B14F-4D97-AF65-F5344CB8AC3E}">
        <p14:creationId xmlns:p14="http://schemas.microsoft.com/office/powerpoint/2010/main" val="144484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Physical Geography</a:t>
            </a:r>
          </a:p>
        </p:txBody>
      </p:sp>
      <p:pic>
        <p:nvPicPr>
          <p:cNvPr id="4" name="Graphic 3">
            <a:extLst>
              <a:ext uri="{FF2B5EF4-FFF2-40B4-BE49-F238E27FC236}">
                <a16:creationId xmlns:a16="http://schemas.microsoft.com/office/drawing/2014/main" id="{46CDD90F-943D-4E5F-8009-DE1011E1EE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7218" y="1379043"/>
            <a:ext cx="6389564" cy="5440237"/>
          </a:xfrm>
          <a:prstGeom prst="rect">
            <a:avLst/>
          </a:prstGeom>
        </p:spPr>
      </p:pic>
      <p:sp>
        <p:nvSpPr>
          <p:cNvPr id="7" name="Rectangle 6">
            <a:extLst>
              <a:ext uri="{FF2B5EF4-FFF2-40B4-BE49-F238E27FC236}">
                <a16:creationId xmlns:a16="http://schemas.microsoft.com/office/drawing/2014/main" id="{2CD3AB77-E8FA-4A08-8BFF-8DD8BBAF0D1C}"/>
              </a:ext>
            </a:extLst>
          </p:cNvPr>
          <p:cNvSpPr/>
          <p:nvPr/>
        </p:nvSpPr>
        <p:spPr>
          <a:xfrm>
            <a:off x="5715000" y="6324600"/>
            <a:ext cx="3429000" cy="553998"/>
          </a:xfrm>
          <a:prstGeom prst="rect">
            <a:avLst/>
          </a:prstGeom>
        </p:spPr>
        <p:txBody>
          <a:bodyPr wrap="square">
            <a:spAutoFit/>
          </a:bodyPr>
          <a:lstStyle/>
          <a:p>
            <a:r>
              <a:rPr lang="en-US" sz="1000" dirty="0"/>
              <a:t>From https://commons.wikimedia.org/wiki/File:USA_map_of_K%C3%B6ppen_climate_classification.svg</a:t>
            </a:r>
          </a:p>
        </p:txBody>
      </p:sp>
    </p:spTree>
    <p:extLst>
      <p:ext uri="{BB962C8B-B14F-4D97-AF65-F5344CB8AC3E}">
        <p14:creationId xmlns:p14="http://schemas.microsoft.com/office/powerpoint/2010/main" val="961179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Human Geography</a:t>
            </a:r>
          </a:p>
        </p:txBody>
      </p:sp>
      <p:pic>
        <p:nvPicPr>
          <p:cNvPr id="8" name="Graphic 7">
            <a:extLst>
              <a:ext uri="{FF2B5EF4-FFF2-40B4-BE49-F238E27FC236}">
                <a16:creationId xmlns:a16="http://schemas.microsoft.com/office/drawing/2014/main" id="{0D40A841-A254-4E26-AEF1-D707CBF6DA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524000"/>
            <a:ext cx="9144000" cy="4687957"/>
          </a:xfrm>
          <a:prstGeom prst="rect">
            <a:avLst/>
          </a:prstGeom>
        </p:spPr>
      </p:pic>
      <p:sp>
        <p:nvSpPr>
          <p:cNvPr id="9" name="Rectangle 8">
            <a:extLst>
              <a:ext uri="{FF2B5EF4-FFF2-40B4-BE49-F238E27FC236}">
                <a16:creationId xmlns:a16="http://schemas.microsoft.com/office/drawing/2014/main" id="{C1F448D6-2657-4148-BD1B-103E7F853DAE}"/>
              </a:ext>
            </a:extLst>
          </p:cNvPr>
          <p:cNvSpPr/>
          <p:nvPr/>
        </p:nvSpPr>
        <p:spPr>
          <a:xfrm>
            <a:off x="-23191" y="6254335"/>
            <a:ext cx="3058914" cy="276999"/>
          </a:xfrm>
          <a:prstGeom prst="rect">
            <a:avLst/>
          </a:prstGeom>
        </p:spPr>
        <p:txBody>
          <a:bodyPr wrap="none">
            <a:spAutoFit/>
          </a:bodyPr>
          <a:lstStyle/>
          <a:p>
            <a:r>
              <a:rPr lang="en-US" sz="1200" dirty="0"/>
              <a:t>From https://en.wikipedia.org/wiki/Birth_rate</a:t>
            </a:r>
          </a:p>
        </p:txBody>
      </p:sp>
    </p:spTree>
    <p:extLst>
      <p:ext uri="{BB962C8B-B14F-4D97-AF65-F5344CB8AC3E}">
        <p14:creationId xmlns:p14="http://schemas.microsoft.com/office/powerpoint/2010/main" val="3296945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Human Geography</a:t>
            </a:r>
          </a:p>
        </p:txBody>
      </p:sp>
      <p:pic>
        <p:nvPicPr>
          <p:cNvPr id="4" name="Picture 3">
            <a:extLst>
              <a:ext uri="{FF2B5EF4-FFF2-40B4-BE49-F238E27FC236}">
                <a16:creationId xmlns:a16="http://schemas.microsoft.com/office/drawing/2014/main" id="{0620992A-B17C-4843-8783-B8332BC2D2C0}"/>
              </a:ext>
            </a:extLst>
          </p:cNvPr>
          <p:cNvPicPr>
            <a:picLocks noChangeAspect="1"/>
          </p:cNvPicPr>
          <p:nvPr/>
        </p:nvPicPr>
        <p:blipFill>
          <a:blip r:embed="rId3"/>
          <a:stretch>
            <a:fillRect/>
          </a:stretch>
        </p:blipFill>
        <p:spPr>
          <a:xfrm>
            <a:off x="314325" y="1524000"/>
            <a:ext cx="8515350" cy="5230620"/>
          </a:xfrm>
          <a:prstGeom prst="rect">
            <a:avLst/>
          </a:prstGeom>
        </p:spPr>
      </p:pic>
      <p:sp>
        <p:nvSpPr>
          <p:cNvPr id="5" name="Rectangle 4">
            <a:extLst>
              <a:ext uri="{FF2B5EF4-FFF2-40B4-BE49-F238E27FC236}">
                <a16:creationId xmlns:a16="http://schemas.microsoft.com/office/drawing/2014/main" id="{D8442880-AB82-4290-B021-D54FABB25EC0}"/>
              </a:ext>
            </a:extLst>
          </p:cNvPr>
          <p:cNvSpPr/>
          <p:nvPr/>
        </p:nvSpPr>
        <p:spPr>
          <a:xfrm>
            <a:off x="314324" y="6578347"/>
            <a:ext cx="5781675" cy="246221"/>
          </a:xfrm>
          <a:prstGeom prst="rect">
            <a:avLst/>
          </a:prstGeom>
        </p:spPr>
        <p:txBody>
          <a:bodyPr wrap="square">
            <a:spAutoFit/>
          </a:bodyPr>
          <a:lstStyle/>
          <a:p>
            <a:r>
              <a:rPr lang="en-US" sz="1000" dirty="0"/>
              <a:t>From </a:t>
            </a:r>
            <a:r>
              <a:rPr lang="en-US" sz="1000" dirty="0">
                <a:hlinkClick r:id="rId4"/>
              </a:rPr>
              <a:t>https://pressbooks.pub/worldgeo/chapter/chapter-1/</a:t>
            </a:r>
            <a:r>
              <a:rPr lang="en-US" sz="1000" dirty="0"/>
              <a:t> Figure by Caitlin Finlayson</a:t>
            </a:r>
          </a:p>
        </p:txBody>
      </p:sp>
    </p:spTree>
    <p:extLst>
      <p:ext uri="{BB962C8B-B14F-4D97-AF65-F5344CB8AC3E}">
        <p14:creationId xmlns:p14="http://schemas.microsoft.com/office/powerpoint/2010/main" val="1895601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Understanding Regions</a:t>
            </a:r>
          </a:p>
        </p:txBody>
      </p:sp>
      <p:sp>
        <p:nvSpPr>
          <p:cNvPr id="6" name="Content Placeholder 2">
            <a:extLst>
              <a:ext uri="{FF2B5EF4-FFF2-40B4-BE49-F238E27FC236}">
                <a16:creationId xmlns:a16="http://schemas.microsoft.com/office/drawing/2014/main" id="{DC7BFEE3-D499-43A9-B7D9-AE96CFB50174}"/>
              </a:ext>
            </a:extLst>
          </p:cNvPr>
          <p:cNvSpPr>
            <a:spLocks noGrp="1"/>
          </p:cNvSpPr>
          <p:nvPr>
            <p:ph idx="1"/>
          </p:nvPr>
        </p:nvSpPr>
        <p:spPr>
          <a:xfrm>
            <a:off x="628650" y="1825625"/>
            <a:ext cx="7886700" cy="4351338"/>
          </a:xfrm>
        </p:spPr>
        <p:txBody>
          <a:bodyPr>
            <a:normAutofit/>
          </a:bodyPr>
          <a:lstStyle/>
          <a:p>
            <a:r>
              <a:rPr lang="en-US" sz="4800" dirty="0">
                <a:latin typeface="+mj-lt"/>
              </a:rPr>
              <a:t>Mini Quiz:</a:t>
            </a:r>
          </a:p>
          <a:p>
            <a:endParaRPr lang="en-US" sz="4800" dirty="0">
              <a:latin typeface="+mj-lt"/>
            </a:endParaRPr>
          </a:p>
          <a:p>
            <a:pPr lvl="1"/>
            <a:r>
              <a:rPr lang="en-US" sz="4500" dirty="0">
                <a:latin typeface="+mj-lt"/>
              </a:rPr>
              <a:t>What are the three types of regions?</a:t>
            </a:r>
          </a:p>
          <a:p>
            <a:pPr lvl="1"/>
            <a:endParaRPr lang="en-US" sz="4500" dirty="0">
              <a:latin typeface="+mj-lt"/>
            </a:endParaRPr>
          </a:p>
        </p:txBody>
      </p:sp>
    </p:spTree>
    <p:extLst>
      <p:ext uri="{BB962C8B-B14F-4D97-AF65-F5344CB8AC3E}">
        <p14:creationId xmlns:p14="http://schemas.microsoft.com/office/powerpoint/2010/main" val="195683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195B3-82C8-4439-96A3-2B9E0EEC8359}"/>
              </a:ext>
            </a:extLst>
          </p:cNvPr>
          <p:cNvPicPr>
            <a:picLocks noChangeAspect="1"/>
          </p:cNvPicPr>
          <p:nvPr/>
        </p:nvPicPr>
        <p:blipFill>
          <a:blip r:embed="rId3"/>
          <a:stretch>
            <a:fillRect/>
          </a:stretch>
        </p:blipFill>
        <p:spPr>
          <a:xfrm>
            <a:off x="53918" y="0"/>
            <a:ext cx="9036164" cy="6857582"/>
          </a:xfrm>
          <a:prstGeom prst="rect">
            <a:avLst/>
          </a:prstGeom>
        </p:spPr>
      </p:pic>
    </p:spTree>
    <p:extLst>
      <p:ext uri="{BB962C8B-B14F-4D97-AF65-F5344CB8AC3E}">
        <p14:creationId xmlns:p14="http://schemas.microsoft.com/office/powerpoint/2010/main" val="1063589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28145-071B-44A8-A290-15F74D86E54D}"/>
              </a:ext>
            </a:extLst>
          </p:cNvPr>
          <p:cNvPicPr>
            <a:picLocks noChangeAspect="1"/>
          </p:cNvPicPr>
          <p:nvPr/>
        </p:nvPicPr>
        <p:blipFill>
          <a:blip r:embed="rId3"/>
          <a:stretch>
            <a:fillRect/>
          </a:stretch>
        </p:blipFill>
        <p:spPr>
          <a:xfrm>
            <a:off x="1766454" y="0"/>
            <a:ext cx="5611091" cy="6858000"/>
          </a:xfrm>
          <a:prstGeom prst="rect">
            <a:avLst/>
          </a:prstGeom>
        </p:spPr>
      </p:pic>
      <p:sp>
        <p:nvSpPr>
          <p:cNvPr id="2" name="Rectangle 1">
            <a:extLst>
              <a:ext uri="{FF2B5EF4-FFF2-40B4-BE49-F238E27FC236}">
                <a16:creationId xmlns:a16="http://schemas.microsoft.com/office/drawing/2014/main" id="{908BC026-D016-4443-A4D2-77E0ACA686DE}"/>
              </a:ext>
            </a:extLst>
          </p:cNvPr>
          <p:cNvSpPr/>
          <p:nvPr/>
        </p:nvSpPr>
        <p:spPr>
          <a:xfrm>
            <a:off x="3523944" y="6334780"/>
            <a:ext cx="5611091" cy="523220"/>
          </a:xfrm>
          <a:prstGeom prst="rect">
            <a:avLst/>
          </a:prstGeom>
        </p:spPr>
        <p:txBody>
          <a:bodyPr wrap="square">
            <a:spAutoFit/>
          </a:bodyPr>
          <a:lstStyle/>
          <a:p>
            <a:pPr algn="r"/>
            <a:r>
              <a:rPr lang="en-US" sz="1400" dirty="0"/>
              <a:t>From https://www.pewresearch.org/religion/2021/09/21/religious-demography-of-indian-states-and-territories/</a:t>
            </a:r>
          </a:p>
        </p:txBody>
      </p:sp>
    </p:spTree>
    <p:extLst>
      <p:ext uri="{BB962C8B-B14F-4D97-AF65-F5344CB8AC3E}">
        <p14:creationId xmlns:p14="http://schemas.microsoft.com/office/powerpoint/2010/main" val="2426464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687E0A-DEF2-45AE-AA42-B3A98C39D268}"/>
              </a:ext>
            </a:extLst>
          </p:cNvPr>
          <p:cNvPicPr>
            <a:picLocks noChangeAspect="1"/>
          </p:cNvPicPr>
          <p:nvPr/>
        </p:nvPicPr>
        <p:blipFill>
          <a:blip r:embed="rId3"/>
          <a:stretch>
            <a:fillRect/>
          </a:stretch>
        </p:blipFill>
        <p:spPr>
          <a:xfrm>
            <a:off x="1001792" y="76200"/>
            <a:ext cx="7140415" cy="6405188"/>
          </a:xfrm>
          <a:prstGeom prst="rect">
            <a:avLst/>
          </a:prstGeom>
        </p:spPr>
      </p:pic>
      <p:sp>
        <p:nvSpPr>
          <p:cNvPr id="6" name="Rectangle 5">
            <a:extLst>
              <a:ext uri="{FF2B5EF4-FFF2-40B4-BE49-F238E27FC236}">
                <a16:creationId xmlns:a16="http://schemas.microsoft.com/office/drawing/2014/main" id="{0333EF83-60FB-45EC-8570-369451DFD050}"/>
              </a:ext>
            </a:extLst>
          </p:cNvPr>
          <p:cNvSpPr/>
          <p:nvPr/>
        </p:nvSpPr>
        <p:spPr>
          <a:xfrm>
            <a:off x="914400" y="6481388"/>
            <a:ext cx="5856207" cy="276999"/>
          </a:xfrm>
          <a:prstGeom prst="rect">
            <a:avLst/>
          </a:prstGeom>
        </p:spPr>
        <p:txBody>
          <a:bodyPr wrap="square">
            <a:spAutoFit/>
          </a:bodyPr>
          <a:lstStyle/>
          <a:p>
            <a:r>
              <a:rPr lang="en-US" sz="1200" dirty="0"/>
              <a:t>From https://fivethirtyeight.com/features/which-states-are-in-the-south/</a:t>
            </a:r>
          </a:p>
        </p:txBody>
      </p:sp>
    </p:spTree>
    <p:extLst>
      <p:ext uri="{BB962C8B-B14F-4D97-AF65-F5344CB8AC3E}">
        <p14:creationId xmlns:p14="http://schemas.microsoft.com/office/powerpoint/2010/main" val="1212978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C8799-F06E-4F9B-9E6F-004817A1BD7F}"/>
              </a:ext>
            </a:extLst>
          </p:cNvPr>
          <p:cNvPicPr>
            <a:picLocks noChangeAspect="1"/>
          </p:cNvPicPr>
          <p:nvPr/>
        </p:nvPicPr>
        <p:blipFill>
          <a:blip r:embed="rId3"/>
          <a:stretch>
            <a:fillRect/>
          </a:stretch>
        </p:blipFill>
        <p:spPr>
          <a:xfrm>
            <a:off x="0" y="625373"/>
            <a:ext cx="9144000" cy="5607254"/>
          </a:xfrm>
          <a:prstGeom prst="rect">
            <a:avLst/>
          </a:prstGeom>
        </p:spPr>
      </p:pic>
      <p:sp>
        <p:nvSpPr>
          <p:cNvPr id="5" name="Rectangle 4">
            <a:extLst>
              <a:ext uri="{FF2B5EF4-FFF2-40B4-BE49-F238E27FC236}">
                <a16:creationId xmlns:a16="http://schemas.microsoft.com/office/drawing/2014/main" id="{4A4A4321-FAF8-4FA0-A265-DF97CE90B8D3}"/>
              </a:ext>
            </a:extLst>
          </p:cNvPr>
          <p:cNvSpPr/>
          <p:nvPr/>
        </p:nvSpPr>
        <p:spPr>
          <a:xfrm>
            <a:off x="2819400" y="6212749"/>
            <a:ext cx="3164456" cy="276999"/>
          </a:xfrm>
          <a:prstGeom prst="rect">
            <a:avLst/>
          </a:prstGeom>
        </p:spPr>
        <p:txBody>
          <a:bodyPr wrap="none">
            <a:spAutoFit/>
          </a:bodyPr>
          <a:lstStyle/>
          <a:p>
            <a:r>
              <a:rPr lang="en-US" sz="1200" dirty="0"/>
              <a:t>From https://en.wikipedia.org/wiki/World_map</a:t>
            </a:r>
          </a:p>
        </p:txBody>
      </p:sp>
    </p:spTree>
    <p:extLst>
      <p:ext uri="{BB962C8B-B14F-4D97-AF65-F5344CB8AC3E}">
        <p14:creationId xmlns:p14="http://schemas.microsoft.com/office/powerpoint/2010/main" val="2269161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7F4CCD-8803-4C10-A5C9-26C6EBB71D84}"/>
              </a:ext>
            </a:extLst>
          </p:cNvPr>
          <p:cNvPicPr>
            <a:picLocks noChangeAspect="1"/>
          </p:cNvPicPr>
          <p:nvPr/>
        </p:nvPicPr>
        <p:blipFill>
          <a:blip r:embed="rId3"/>
          <a:stretch>
            <a:fillRect/>
          </a:stretch>
        </p:blipFill>
        <p:spPr>
          <a:xfrm>
            <a:off x="0" y="1107281"/>
            <a:ext cx="9144000" cy="4643438"/>
          </a:xfrm>
          <a:prstGeom prst="rect">
            <a:avLst/>
          </a:prstGeom>
        </p:spPr>
      </p:pic>
      <p:sp>
        <p:nvSpPr>
          <p:cNvPr id="5" name="Rectangle 4">
            <a:extLst>
              <a:ext uri="{FF2B5EF4-FFF2-40B4-BE49-F238E27FC236}">
                <a16:creationId xmlns:a16="http://schemas.microsoft.com/office/drawing/2014/main" id="{5086AB46-CD4A-47FC-9E39-AA6AAD815AFC}"/>
              </a:ext>
            </a:extLst>
          </p:cNvPr>
          <p:cNvSpPr/>
          <p:nvPr/>
        </p:nvSpPr>
        <p:spPr>
          <a:xfrm>
            <a:off x="2133600" y="5750719"/>
            <a:ext cx="4572000" cy="646331"/>
          </a:xfrm>
          <a:prstGeom prst="rect">
            <a:avLst/>
          </a:prstGeom>
        </p:spPr>
        <p:txBody>
          <a:bodyPr>
            <a:spAutoFit/>
          </a:bodyPr>
          <a:lstStyle/>
          <a:p>
            <a:r>
              <a:rPr lang="en-US" sz="1200" dirty="0"/>
              <a:t>From </a:t>
            </a:r>
            <a:r>
              <a:rPr lang="en-US" sz="1200" dirty="0">
                <a:hlinkClick r:id="rId4"/>
              </a:rPr>
              <a:t>https://pressbooks.pub/worldgeo/chapter/chapter-1/</a:t>
            </a:r>
            <a:endParaRPr lang="en-US" sz="1200" dirty="0"/>
          </a:p>
          <a:p>
            <a:r>
              <a:rPr lang="en-US" sz="1200" dirty="0"/>
              <a:t>Map of World Regions (Image adapted from Cogito ergo sumo, Wikimedia Commons)</a:t>
            </a:r>
          </a:p>
        </p:txBody>
      </p:sp>
    </p:spTree>
    <p:extLst>
      <p:ext uri="{BB962C8B-B14F-4D97-AF65-F5344CB8AC3E}">
        <p14:creationId xmlns:p14="http://schemas.microsoft.com/office/powerpoint/2010/main" val="1089344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2766218"/>
            <a:ext cx="7886700" cy="1325563"/>
          </a:xfrm>
        </p:spPr>
        <p:txBody>
          <a:bodyPr>
            <a:normAutofit/>
          </a:bodyPr>
          <a:lstStyle/>
          <a:p>
            <a:r>
              <a:rPr lang="en-US" sz="5400" dirty="0"/>
              <a:t>What is Geography?</a:t>
            </a:r>
          </a:p>
        </p:txBody>
      </p:sp>
    </p:spTree>
    <p:extLst>
      <p:ext uri="{BB962C8B-B14F-4D97-AF65-F5344CB8AC3E}">
        <p14:creationId xmlns:p14="http://schemas.microsoft.com/office/powerpoint/2010/main" val="1299100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78E39-84D9-449C-B80C-51DB9AF7C7A3}"/>
              </a:ext>
            </a:extLst>
          </p:cNvPr>
          <p:cNvPicPr>
            <a:picLocks noChangeAspect="1"/>
          </p:cNvPicPr>
          <p:nvPr/>
        </p:nvPicPr>
        <p:blipFill>
          <a:blip r:embed="rId3"/>
          <a:stretch>
            <a:fillRect/>
          </a:stretch>
        </p:blipFill>
        <p:spPr>
          <a:xfrm>
            <a:off x="0" y="382760"/>
            <a:ext cx="9144000" cy="6092480"/>
          </a:xfrm>
          <a:prstGeom prst="rect">
            <a:avLst/>
          </a:prstGeom>
        </p:spPr>
      </p:pic>
      <p:sp>
        <p:nvSpPr>
          <p:cNvPr id="6" name="Rectangle 5">
            <a:extLst>
              <a:ext uri="{FF2B5EF4-FFF2-40B4-BE49-F238E27FC236}">
                <a16:creationId xmlns:a16="http://schemas.microsoft.com/office/drawing/2014/main" id="{6066199F-0616-4F4D-B7D6-DB1AD9CEAE15}"/>
              </a:ext>
            </a:extLst>
          </p:cNvPr>
          <p:cNvSpPr/>
          <p:nvPr/>
        </p:nvSpPr>
        <p:spPr>
          <a:xfrm>
            <a:off x="-76200" y="6475240"/>
            <a:ext cx="8458200" cy="276999"/>
          </a:xfrm>
          <a:prstGeom prst="rect">
            <a:avLst/>
          </a:prstGeom>
        </p:spPr>
        <p:txBody>
          <a:bodyPr wrap="square">
            <a:spAutoFit/>
          </a:bodyPr>
          <a:lstStyle/>
          <a:p>
            <a:r>
              <a:rPr lang="en-US" sz="1200" dirty="0"/>
              <a:t>From https://visibleearth.nasa.gov/images/82581/8000-meter-peaks-of-the-himalaya-and-karakoram/82583l</a:t>
            </a:r>
          </a:p>
        </p:txBody>
      </p:sp>
    </p:spTree>
    <p:extLst>
      <p:ext uri="{BB962C8B-B14F-4D97-AF65-F5344CB8AC3E}">
        <p14:creationId xmlns:p14="http://schemas.microsoft.com/office/powerpoint/2010/main" val="3879933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9D5308-0880-45D5-83F1-2A1A484002E1}"/>
              </a:ext>
            </a:extLst>
          </p:cNvPr>
          <p:cNvSpPr/>
          <p:nvPr/>
        </p:nvSpPr>
        <p:spPr>
          <a:xfrm>
            <a:off x="0" y="6164076"/>
            <a:ext cx="9144000" cy="738664"/>
          </a:xfrm>
          <a:prstGeom prst="rect">
            <a:avLst/>
          </a:prstGeom>
        </p:spPr>
        <p:txBody>
          <a:bodyPr wrap="square">
            <a:spAutoFit/>
          </a:bodyPr>
          <a:lstStyle/>
          <a:p>
            <a:r>
              <a:rPr lang="en-US" dirty="0" err="1"/>
              <a:t>Chefchaouen</a:t>
            </a:r>
            <a:r>
              <a:rPr lang="en-US" dirty="0"/>
              <a:t>, Morocco </a:t>
            </a:r>
          </a:p>
          <a:p>
            <a:r>
              <a:rPr lang="en-US" sz="1200" dirty="0"/>
              <a:t>Photo by Ning </a:t>
            </a:r>
            <a:r>
              <a:rPr lang="en-US" sz="1200" dirty="0" err="1"/>
              <a:t>Tranquiligold</a:t>
            </a:r>
            <a:r>
              <a:rPr lang="en-US" sz="1200" dirty="0"/>
              <a:t> </a:t>
            </a:r>
            <a:r>
              <a:rPr lang="en-US" sz="1200" dirty="0" err="1"/>
              <a:t>Jin</a:t>
            </a:r>
            <a:r>
              <a:rPr lang="en-US" sz="1200" dirty="0"/>
              <a:t>, CC BY-NC-SA 2.0</a:t>
            </a:r>
          </a:p>
          <a:p>
            <a:r>
              <a:rPr lang="en-US" sz="1200" dirty="0"/>
              <a:t>From https://www.flickr.com/photos/9766401@N03/53644058817</a:t>
            </a:r>
          </a:p>
        </p:txBody>
      </p:sp>
      <p:pic>
        <p:nvPicPr>
          <p:cNvPr id="3" name="Picture 2">
            <a:extLst>
              <a:ext uri="{FF2B5EF4-FFF2-40B4-BE49-F238E27FC236}">
                <a16:creationId xmlns:a16="http://schemas.microsoft.com/office/drawing/2014/main" id="{B7DE76EE-9F05-4683-8028-2A4B1655B2A6}"/>
              </a:ext>
            </a:extLst>
          </p:cNvPr>
          <p:cNvPicPr>
            <a:picLocks noChangeAspect="1"/>
          </p:cNvPicPr>
          <p:nvPr/>
        </p:nvPicPr>
        <p:blipFill>
          <a:blip r:embed="rId3"/>
          <a:stretch>
            <a:fillRect/>
          </a:stretch>
        </p:blipFill>
        <p:spPr>
          <a:xfrm>
            <a:off x="0" y="678656"/>
            <a:ext cx="9144000" cy="5500688"/>
          </a:xfrm>
          <a:prstGeom prst="rect">
            <a:avLst/>
          </a:prstGeom>
        </p:spPr>
      </p:pic>
    </p:spTree>
    <p:extLst>
      <p:ext uri="{BB962C8B-B14F-4D97-AF65-F5344CB8AC3E}">
        <p14:creationId xmlns:p14="http://schemas.microsoft.com/office/powerpoint/2010/main" val="3282753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57890-7508-4DCE-89C4-3EE1EFCA1E1A}"/>
              </a:ext>
            </a:extLst>
          </p:cNvPr>
          <p:cNvSpPr>
            <a:spLocks noGrp="1"/>
          </p:cNvSpPr>
          <p:nvPr>
            <p:ph type="title"/>
          </p:nvPr>
        </p:nvSpPr>
        <p:spPr>
          <a:xfrm>
            <a:off x="628650" y="365126"/>
            <a:ext cx="8286750" cy="1325563"/>
          </a:xfrm>
        </p:spPr>
        <p:txBody>
          <a:bodyPr>
            <a:normAutofit fontScale="90000"/>
          </a:bodyPr>
          <a:lstStyle/>
          <a:p>
            <a:r>
              <a:rPr lang="en-US" sz="5400" dirty="0"/>
              <a:t>How many countries are there?</a:t>
            </a:r>
          </a:p>
        </p:txBody>
      </p:sp>
      <p:sp>
        <p:nvSpPr>
          <p:cNvPr id="7" name="Content Placeholder 2">
            <a:extLst>
              <a:ext uri="{FF2B5EF4-FFF2-40B4-BE49-F238E27FC236}">
                <a16:creationId xmlns:a16="http://schemas.microsoft.com/office/drawing/2014/main" id="{532CB75B-538D-47C7-86C4-0CF05FC77495}"/>
              </a:ext>
            </a:extLst>
          </p:cNvPr>
          <p:cNvSpPr>
            <a:spLocks noGrp="1"/>
          </p:cNvSpPr>
          <p:nvPr>
            <p:ph idx="1"/>
          </p:nvPr>
        </p:nvSpPr>
        <p:spPr>
          <a:xfrm>
            <a:off x="628650" y="1825625"/>
            <a:ext cx="7886700" cy="4351338"/>
          </a:xfrm>
        </p:spPr>
        <p:txBody>
          <a:bodyPr>
            <a:normAutofit fontScale="92500" lnSpcReduction="20000"/>
          </a:bodyPr>
          <a:lstStyle/>
          <a:p>
            <a:r>
              <a:rPr lang="en-US" sz="4400" dirty="0">
                <a:latin typeface="+mj-lt"/>
              </a:rPr>
              <a:t>UN: 193 member states plus two non-member observer states</a:t>
            </a:r>
          </a:p>
          <a:p>
            <a:endParaRPr lang="en-US" sz="4400" dirty="0">
              <a:latin typeface="+mj-lt"/>
            </a:endParaRPr>
          </a:p>
          <a:p>
            <a:r>
              <a:rPr lang="en-US" sz="4400" dirty="0">
                <a:latin typeface="+mj-lt"/>
              </a:rPr>
              <a:t>US: 195 (all UN member states plus Vatican City and Kosovo)</a:t>
            </a:r>
          </a:p>
          <a:p>
            <a:endParaRPr lang="en-US" sz="4400" dirty="0">
              <a:latin typeface="+mj-lt"/>
            </a:endParaRPr>
          </a:p>
          <a:p>
            <a:r>
              <a:rPr lang="en-US" sz="4400" dirty="0">
                <a:latin typeface="+mj-lt"/>
              </a:rPr>
              <a:t>Russia: Recognizes Abkhazia and South Ossetia (regions in Georgia)</a:t>
            </a:r>
            <a:endParaRPr lang="en-US" sz="4500" dirty="0">
              <a:latin typeface="+mj-lt"/>
            </a:endParaRPr>
          </a:p>
        </p:txBody>
      </p:sp>
    </p:spTree>
    <p:extLst>
      <p:ext uri="{BB962C8B-B14F-4D97-AF65-F5344CB8AC3E}">
        <p14:creationId xmlns:p14="http://schemas.microsoft.com/office/powerpoint/2010/main" val="4078728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57890-7508-4DCE-89C4-3EE1EFCA1E1A}"/>
              </a:ext>
            </a:extLst>
          </p:cNvPr>
          <p:cNvSpPr>
            <a:spLocks noGrp="1"/>
          </p:cNvSpPr>
          <p:nvPr>
            <p:ph type="title"/>
          </p:nvPr>
        </p:nvSpPr>
        <p:spPr>
          <a:xfrm>
            <a:off x="628650" y="365126"/>
            <a:ext cx="8286750" cy="1325563"/>
          </a:xfrm>
        </p:spPr>
        <p:txBody>
          <a:bodyPr>
            <a:normAutofit fontScale="90000"/>
          </a:bodyPr>
          <a:lstStyle/>
          <a:p>
            <a:r>
              <a:rPr lang="en-US" sz="5400" dirty="0"/>
              <a:t>How do countries govern themselves?</a:t>
            </a:r>
          </a:p>
        </p:txBody>
      </p:sp>
      <p:pic>
        <p:nvPicPr>
          <p:cNvPr id="6" name="Picture 5">
            <a:extLst>
              <a:ext uri="{FF2B5EF4-FFF2-40B4-BE49-F238E27FC236}">
                <a16:creationId xmlns:a16="http://schemas.microsoft.com/office/drawing/2014/main" id="{0A6A45B5-5B40-4790-B1FA-9438717252BE}"/>
              </a:ext>
            </a:extLst>
          </p:cNvPr>
          <p:cNvPicPr>
            <a:picLocks noChangeAspect="1"/>
          </p:cNvPicPr>
          <p:nvPr/>
        </p:nvPicPr>
        <p:blipFill>
          <a:blip r:embed="rId3"/>
          <a:stretch>
            <a:fillRect/>
          </a:stretch>
        </p:blipFill>
        <p:spPr>
          <a:xfrm>
            <a:off x="457200" y="2057400"/>
            <a:ext cx="8229600" cy="4219575"/>
          </a:xfrm>
          <a:prstGeom prst="rect">
            <a:avLst/>
          </a:prstGeom>
        </p:spPr>
      </p:pic>
      <p:sp>
        <p:nvSpPr>
          <p:cNvPr id="8" name="TextBox 7">
            <a:extLst>
              <a:ext uri="{FF2B5EF4-FFF2-40B4-BE49-F238E27FC236}">
                <a16:creationId xmlns:a16="http://schemas.microsoft.com/office/drawing/2014/main" id="{44BA3340-4090-4EEF-A200-A3F06DACC2CC}"/>
              </a:ext>
            </a:extLst>
          </p:cNvPr>
          <p:cNvSpPr txBox="1"/>
          <p:nvPr/>
        </p:nvSpPr>
        <p:spPr>
          <a:xfrm>
            <a:off x="990600" y="6150114"/>
            <a:ext cx="6705600" cy="707886"/>
          </a:xfrm>
          <a:prstGeom prst="rect">
            <a:avLst/>
          </a:prstGeom>
          <a:noFill/>
        </p:spPr>
        <p:txBody>
          <a:bodyPr wrap="square" rtlCol="0">
            <a:spAutoFit/>
          </a:bodyPr>
          <a:lstStyle/>
          <a:p>
            <a:pPr algn="ctr"/>
            <a:r>
              <a:rPr lang="en-US" dirty="0"/>
              <a:t>Map of Federal States (in yellow) and Unitary States (in blue) </a:t>
            </a:r>
          </a:p>
          <a:p>
            <a:pPr algn="ctr"/>
            <a:r>
              <a:rPr lang="en-US" sz="1100" dirty="0">
                <a:hlinkClick r:id="rId4"/>
              </a:rPr>
              <a:t>https://pressbooks.pub/worldgeo/chapter/chapter-1/</a:t>
            </a:r>
            <a:endParaRPr lang="en-US" sz="1100" dirty="0"/>
          </a:p>
          <a:p>
            <a:pPr algn="ctr"/>
            <a:r>
              <a:rPr lang="en-US" sz="1100" dirty="0"/>
              <a:t>(Derivative work from original by </a:t>
            </a:r>
            <a:r>
              <a:rPr lang="en-US" sz="1100" dirty="0" err="1"/>
              <a:t>Lokal_Profil</a:t>
            </a:r>
            <a:r>
              <a:rPr lang="en-US" sz="1100" dirty="0"/>
              <a:t>, Wikimedia Commons)</a:t>
            </a:r>
          </a:p>
        </p:txBody>
      </p:sp>
    </p:spTree>
    <p:extLst>
      <p:ext uri="{BB962C8B-B14F-4D97-AF65-F5344CB8AC3E}">
        <p14:creationId xmlns:p14="http://schemas.microsoft.com/office/powerpoint/2010/main" val="753929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Globalization and Inequality</a:t>
            </a:r>
          </a:p>
        </p:txBody>
      </p:sp>
      <p:sp>
        <p:nvSpPr>
          <p:cNvPr id="6" name="Content Placeholder 2">
            <a:extLst>
              <a:ext uri="{FF2B5EF4-FFF2-40B4-BE49-F238E27FC236}">
                <a16:creationId xmlns:a16="http://schemas.microsoft.com/office/drawing/2014/main" id="{3C49D1C7-B384-4377-8FA1-6F711FD11261}"/>
              </a:ext>
            </a:extLst>
          </p:cNvPr>
          <p:cNvSpPr>
            <a:spLocks noGrp="1"/>
          </p:cNvSpPr>
          <p:nvPr>
            <p:ph idx="1"/>
          </p:nvPr>
        </p:nvSpPr>
        <p:spPr>
          <a:xfrm>
            <a:off x="628650" y="1825625"/>
            <a:ext cx="7886700" cy="4351338"/>
          </a:xfrm>
        </p:spPr>
        <p:txBody>
          <a:bodyPr>
            <a:normAutofit/>
          </a:bodyPr>
          <a:lstStyle/>
          <a:p>
            <a:r>
              <a:rPr lang="en-US" sz="4800" dirty="0">
                <a:latin typeface="+mj-lt"/>
              </a:rPr>
              <a:t>How do you define globalization?</a:t>
            </a:r>
          </a:p>
          <a:p>
            <a:r>
              <a:rPr lang="en-US" sz="4800" dirty="0">
                <a:latin typeface="+mj-lt"/>
              </a:rPr>
              <a:t>What are some features of globalization?</a:t>
            </a:r>
            <a:endParaRPr lang="en-US" sz="4500" dirty="0">
              <a:latin typeface="+mj-lt"/>
            </a:endParaRPr>
          </a:p>
          <a:p>
            <a:pPr lvl="1"/>
            <a:endParaRPr lang="en-US" sz="4500" dirty="0">
              <a:latin typeface="+mj-lt"/>
            </a:endParaRPr>
          </a:p>
        </p:txBody>
      </p:sp>
    </p:spTree>
    <p:extLst>
      <p:ext uri="{BB962C8B-B14F-4D97-AF65-F5344CB8AC3E}">
        <p14:creationId xmlns:p14="http://schemas.microsoft.com/office/powerpoint/2010/main" val="10400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Globalization and Inequality</a:t>
            </a:r>
          </a:p>
        </p:txBody>
      </p:sp>
      <p:pic>
        <p:nvPicPr>
          <p:cNvPr id="13" name="Picture 12">
            <a:extLst>
              <a:ext uri="{FF2B5EF4-FFF2-40B4-BE49-F238E27FC236}">
                <a16:creationId xmlns:a16="http://schemas.microsoft.com/office/drawing/2014/main" id="{8A09DDF7-9859-420D-8807-5F50D476178C}"/>
              </a:ext>
            </a:extLst>
          </p:cNvPr>
          <p:cNvPicPr>
            <a:picLocks noChangeAspect="1"/>
          </p:cNvPicPr>
          <p:nvPr/>
        </p:nvPicPr>
        <p:blipFill>
          <a:blip r:embed="rId3"/>
          <a:stretch>
            <a:fillRect/>
          </a:stretch>
        </p:blipFill>
        <p:spPr>
          <a:xfrm>
            <a:off x="0" y="1524000"/>
            <a:ext cx="9144000" cy="4733925"/>
          </a:xfrm>
          <a:prstGeom prst="rect">
            <a:avLst/>
          </a:prstGeom>
        </p:spPr>
      </p:pic>
      <p:pic>
        <p:nvPicPr>
          <p:cNvPr id="14" name="Picture 13">
            <a:extLst>
              <a:ext uri="{FF2B5EF4-FFF2-40B4-BE49-F238E27FC236}">
                <a16:creationId xmlns:a16="http://schemas.microsoft.com/office/drawing/2014/main" id="{A111FD6C-26B0-4CC8-B516-F0FA92F0E072}"/>
              </a:ext>
            </a:extLst>
          </p:cNvPr>
          <p:cNvPicPr>
            <a:picLocks noChangeAspect="1"/>
          </p:cNvPicPr>
          <p:nvPr/>
        </p:nvPicPr>
        <p:blipFill>
          <a:blip r:embed="rId4"/>
          <a:stretch>
            <a:fillRect/>
          </a:stretch>
        </p:blipFill>
        <p:spPr>
          <a:xfrm>
            <a:off x="0" y="6360192"/>
            <a:ext cx="9144000" cy="265364"/>
          </a:xfrm>
          <a:prstGeom prst="rect">
            <a:avLst/>
          </a:prstGeom>
        </p:spPr>
      </p:pic>
      <p:sp>
        <p:nvSpPr>
          <p:cNvPr id="15" name="Rectangle 14">
            <a:extLst>
              <a:ext uri="{FF2B5EF4-FFF2-40B4-BE49-F238E27FC236}">
                <a16:creationId xmlns:a16="http://schemas.microsoft.com/office/drawing/2014/main" id="{478A4944-971B-40CC-A2D7-F1AE8A0EA199}"/>
              </a:ext>
            </a:extLst>
          </p:cNvPr>
          <p:cNvSpPr/>
          <p:nvPr/>
        </p:nvSpPr>
        <p:spPr>
          <a:xfrm>
            <a:off x="4114800" y="6396335"/>
            <a:ext cx="5029200" cy="461665"/>
          </a:xfrm>
          <a:prstGeom prst="rect">
            <a:avLst/>
          </a:prstGeom>
        </p:spPr>
        <p:txBody>
          <a:bodyPr wrap="square">
            <a:spAutoFit/>
          </a:bodyPr>
          <a:lstStyle/>
          <a:p>
            <a:pPr algn="r"/>
            <a:r>
              <a:rPr lang="en-US" sz="800" dirty="0"/>
              <a:t>From https://en.wikipedia.org/wiki/List_of_countries_by_GDP_%28nominal%29_per_capita#/media/File:Map_of_countries_by_GDP_(nominal)_per_capita_in_2023.svg</a:t>
            </a:r>
          </a:p>
        </p:txBody>
      </p:sp>
    </p:spTree>
    <p:extLst>
      <p:ext uri="{BB962C8B-B14F-4D97-AF65-F5344CB8AC3E}">
        <p14:creationId xmlns:p14="http://schemas.microsoft.com/office/powerpoint/2010/main" val="1865901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9A2BD0-5EFB-41CE-A32D-3F5361AD44D1}"/>
              </a:ext>
            </a:extLst>
          </p:cNvPr>
          <p:cNvPicPr>
            <a:picLocks noChangeAspect="1"/>
          </p:cNvPicPr>
          <p:nvPr/>
        </p:nvPicPr>
        <p:blipFill>
          <a:blip r:embed="rId3"/>
          <a:stretch>
            <a:fillRect/>
          </a:stretch>
        </p:blipFill>
        <p:spPr>
          <a:xfrm>
            <a:off x="573786" y="0"/>
            <a:ext cx="7996428" cy="6858000"/>
          </a:xfrm>
          <a:prstGeom prst="rect">
            <a:avLst/>
          </a:prstGeom>
        </p:spPr>
      </p:pic>
    </p:spTree>
    <p:extLst>
      <p:ext uri="{BB962C8B-B14F-4D97-AF65-F5344CB8AC3E}">
        <p14:creationId xmlns:p14="http://schemas.microsoft.com/office/powerpoint/2010/main" val="1054322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Globalization and Inequality</a:t>
            </a:r>
          </a:p>
        </p:txBody>
      </p:sp>
      <p:pic>
        <p:nvPicPr>
          <p:cNvPr id="8" name="Picture 7">
            <a:extLst>
              <a:ext uri="{FF2B5EF4-FFF2-40B4-BE49-F238E27FC236}">
                <a16:creationId xmlns:a16="http://schemas.microsoft.com/office/drawing/2014/main" id="{CD6F7321-8A1D-453F-AB83-EDBDD94B94A5}"/>
              </a:ext>
            </a:extLst>
          </p:cNvPr>
          <p:cNvPicPr>
            <a:picLocks noChangeAspect="1"/>
          </p:cNvPicPr>
          <p:nvPr/>
        </p:nvPicPr>
        <p:blipFill>
          <a:blip r:embed="rId3"/>
          <a:stretch>
            <a:fillRect/>
          </a:stretch>
        </p:blipFill>
        <p:spPr>
          <a:xfrm>
            <a:off x="0" y="1465201"/>
            <a:ext cx="9144000" cy="5001169"/>
          </a:xfrm>
          <a:prstGeom prst="rect">
            <a:avLst/>
          </a:prstGeom>
        </p:spPr>
      </p:pic>
      <p:sp>
        <p:nvSpPr>
          <p:cNvPr id="3" name="TextBox 2">
            <a:extLst>
              <a:ext uri="{FF2B5EF4-FFF2-40B4-BE49-F238E27FC236}">
                <a16:creationId xmlns:a16="http://schemas.microsoft.com/office/drawing/2014/main" id="{C664F2B7-F4B9-4E92-BE1E-F2B8187F2BA9}"/>
              </a:ext>
            </a:extLst>
          </p:cNvPr>
          <p:cNvSpPr txBox="1"/>
          <p:nvPr/>
        </p:nvSpPr>
        <p:spPr>
          <a:xfrm>
            <a:off x="6705600" y="6466370"/>
            <a:ext cx="2057400" cy="338554"/>
          </a:xfrm>
          <a:prstGeom prst="rect">
            <a:avLst/>
          </a:prstGeom>
          <a:noFill/>
        </p:spPr>
        <p:txBody>
          <a:bodyPr wrap="square" rtlCol="0">
            <a:spAutoFit/>
          </a:bodyPr>
          <a:lstStyle/>
          <a:p>
            <a:r>
              <a:rPr lang="en-US" sz="1600" dirty="0"/>
              <a:t>Image from </a:t>
            </a:r>
            <a:r>
              <a:rPr lang="en-US" sz="1600" dirty="0">
                <a:hlinkClick r:id="rId4"/>
              </a:rPr>
              <a:t>Reddit</a:t>
            </a:r>
            <a:endParaRPr lang="en-US" sz="1600" dirty="0"/>
          </a:p>
        </p:txBody>
      </p:sp>
    </p:spTree>
    <p:extLst>
      <p:ext uri="{BB962C8B-B14F-4D97-AF65-F5344CB8AC3E}">
        <p14:creationId xmlns:p14="http://schemas.microsoft.com/office/powerpoint/2010/main" val="4146106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Globalization and Inequality</a:t>
            </a:r>
          </a:p>
        </p:txBody>
      </p:sp>
      <p:pic>
        <p:nvPicPr>
          <p:cNvPr id="4" name="Picture 3">
            <a:extLst>
              <a:ext uri="{FF2B5EF4-FFF2-40B4-BE49-F238E27FC236}">
                <a16:creationId xmlns:a16="http://schemas.microsoft.com/office/drawing/2014/main" id="{E856E6D8-2222-4401-94CB-0985D164C889}"/>
              </a:ext>
            </a:extLst>
          </p:cNvPr>
          <p:cNvPicPr>
            <a:picLocks noChangeAspect="1"/>
          </p:cNvPicPr>
          <p:nvPr/>
        </p:nvPicPr>
        <p:blipFill>
          <a:blip r:embed="rId3"/>
          <a:stretch>
            <a:fillRect/>
          </a:stretch>
        </p:blipFill>
        <p:spPr>
          <a:xfrm>
            <a:off x="1647825" y="1355777"/>
            <a:ext cx="5848350" cy="5173540"/>
          </a:xfrm>
          <a:prstGeom prst="rect">
            <a:avLst/>
          </a:prstGeom>
        </p:spPr>
      </p:pic>
      <p:sp>
        <p:nvSpPr>
          <p:cNvPr id="5" name="Rectangle 4">
            <a:extLst>
              <a:ext uri="{FF2B5EF4-FFF2-40B4-BE49-F238E27FC236}">
                <a16:creationId xmlns:a16="http://schemas.microsoft.com/office/drawing/2014/main" id="{F1D1E7D9-A08C-4D47-BDC1-3A2A9ACEAB3D}"/>
              </a:ext>
            </a:extLst>
          </p:cNvPr>
          <p:cNvSpPr/>
          <p:nvPr/>
        </p:nvSpPr>
        <p:spPr>
          <a:xfrm>
            <a:off x="1611382" y="6522691"/>
            <a:ext cx="6096000" cy="276999"/>
          </a:xfrm>
          <a:prstGeom prst="rect">
            <a:avLst/>
          </a:prstGeom>
        </p:spPr>
        <p:txBody>
          <a:bodyPr wrap="square">
            <a:spAutoFit/>
          </a:bodyPr>
          <a:lstStyle/>
          <a:p>
            <a:r>
              <a:rPr lang="en-US" sz="1200" dirty="0"/>
              <a:t>From https://www.imf.org/en/Blogs/Articles/2019/11/06/a-map-of-inequality-in-countries</a:t>
            </a:r>
          </a:p>
        </p:txBody>
      </p:sp>
    </p:spTree>
    <p:extLst>
      <p:ext uri="{BB962C8B-B14F-4D97-AF65-F5344CB8AC3E}">
        <p14:creationId xmlns:p14="http://schemas.microsoft.com/office/powerpoint/2010/main" val="2349736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p:txBody>
          <a:bodyPr>
            <a:normAutofit/>
          </a:bodyPr>
          <a:lstStyle/>
          <a:p>
            <a:r>
              <a:rPr lang="en-US" sz="5400" dirty="0"/>
              <a:t>What is Geography?</a:t>
            </a:r>
          </a:p>
        </p:txBody>
      </p:sp>
      <p:sp>
        <p:nvSpPr>
          <p:cNvPr id="3" name="Content Placeholder 2">
            <a:extLst>
              <a:ext uri="{FF2B5EF4-FFF2-40B4-BE49-F238E27FC236}">
                <a16:creationId xmlns:a16="http://schemas.microsoft.com/office/drawing/2014/main" id="{A199BADD-A543-4156-A8D8-3D6CCAD71553}"/>
              </a:ext>
            </a:extLst>
          </p:cNvPr>
          <p:cNvSpPr>
            <a:spLocks noGrp="1"/>
          </p:cNvSpPr>
          <p:nvPr>
            <p:ph idx="1"/>
          </p:nvPr>
        </p:nvSpPr>
        <p:spPr>
          <a:xfrm>
            <a:off x="628650" y="1825625"/>
            <a:ext cx="7886700" cy="4351338"/>
          </a:xfrm>
        </p:spPr>
        <p:txBody>
          <a:bodyPr>
            <a:normAutofit/>
          </a:bodyPr>
          <a:lstStyle/>
          <a:p>
            <a:r>
              <a:rPr lang="en-US" sz="4800" dirty="0">
                <a:latin typeface="+mj-lt"/>
              </a:rPr>
              <a:t>One way of thinking about it is the “where and the why”</a:t>
            </a:r>
          </a:p>
        </p:txBody>
      </p:sp>
    </p:spTree>
    <p:extLst>
      <p:ext uri="{BB962C8B-B14F-4D97-AF65-F5344CB8AC3E}">
        <p14:creationId xmlns:p14="http://schemas.microsoft.com/office/powerpoint/2010/main" val="386658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The Spatial Perspective</a:t>
            </a:r>
          </a:p>
        </p:txBody>
      </p:sp>
      <p:pic>
        <p:nvPicPr>
          <p:cNvPr id="6" name="Picture 5">
            <a:extLst>
              <a:ext uri="{FF2B5EF4-FFF2-40B4-BE49-F238E27FC236}">
                <a16:creationId xmlns:a16="http://schemas.microsoft.com/office/drawing/2014/main" id="{44D65E7F-DD5A-4C55-9CB3-C2705438263F}"/>
              </a:ext>
            </a:extLst>
          </p:cNvPr>
          <p:cNvPicPr>
            <a:picLocks noChangeAspect="1"/>
          </p:cNvPicPr>
          <p:nvPr/>
        </p:nvPicPr>
        <p:blipFill>
          <a:blip r:embed="rId3"/>
          <a:stretch>
            <a:fillRect/>
          </a:stretch>
        </p:blipFill>
        <p:spPr>
          <a:xfrm>
            <a:off x="329412" y="1756604"/>
            <a:ext cx="8485175" cy="4419362"/>
          </a:xfrm>
          <a:prstGeom prst="rect">
            <a:avLst/>
          </a:prstGeom>
        </p:spPr>
      </p:pic>
      <p:sp>
        <p:nvSpPr>
          <p:cNvPr id="7" name="Rectangle 6">
            <a:extLst>
              <a:ext uri="{FF2B5EF4-FFF2-40B4-BE49-F238E27FC236}">
                <a16:creationId xmlns:a16="http://schemas.microsoft.com/office/drawing/2014/main" id="{4F62044D-33FA-4736-8B73-E64CB2DC3651}"/>
              </a:ext>
            </a:extLst>
          </p:cNvPr>
          <p:cNvSpPr/>
          <p:nvPr/>
        </p:nvSpPr>
        <p:spPr>
          <a:xfrm>
            <a:off x="329412" y="6354374"/>
            <a:ext cx="5334000" cy="461665"/>
          </a:xfrm>
          <a:prstGeom prst="rect">
            <a:avLst/>
          </a:prstGeom>
        </p:spPr>
        <p:txBody>
          <a:bodyPr wrap="square">
            <a:spAutoFit/>
          </a:bodyPr>
          <a:lstStyle/>
          <a:p>
            <a:r>
              <a:rPr lang="en-US" sz="1200" dirty="0"/>
              <a:t>From </a:t>
            </a:r>
            <a:r>
              <a:rPr lang="en-US" sz="1200" dirty="0">
                <a:hlinkClick r:id="rId4"/>
              </a:rPr>
              <a:t>https://pressbooks.pub/worldgeo/chapter/chapter-1/</a:t>
            </a:r>
            <a:endParaRPr lang="en-US" sz="1200" dirty="0"/>
          </a:p>
          <a:p>
            <a:r>
              <a:rPr lang="en-US" sz="1200" dirty="0"/>
              <a:t>Lines of Latitude and Longitude (© </a:t>
            </a:r>
            <a:r>
              <a:rPr lang="en-US" sz="1200" dirty="0" err="1"/>
              <a:t>Djexplo</a:t>
            </a:r>
            <a:r>
              <a:rPr lang="en-US" sz="1200" dirty="0"/>
              <a:t>, Wikipedia Commons, CC0 1.0)</a:t>
            </a:r>
          </a:p>
        </p:txBody>
      </p:sp>
    </p:spTree>
    <p:extLst>
      <p:ext uri="{BB962C8B-B14F-4D97-AF65-F5344CB8AC3E}">
        <p14:creationId xmlns:p14="http://schemas.microsoft.com/office/powerpoint/2010/main" val="3985519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The Spatial Perspective</a:t>
            </a:r>
          </a:p>
        </p:txBody>
      </p:sp>
      <p:sp>
        <p:nvSpPr>
          <p:cNvPr id="4" name="Rectangle 3">
            <a:extLst>
              <a:ext uri="{FF2B5EF4-FFF2-40B4-BE49-F238E27FC236}">
                <a16:creationId xmlns:a16="http://schemas.microsoft.com/office/drawing/2014/main" id="{9AA89160-FDAC-4E49-AB1F-69C160DAF566}"/>
              </a:ext>
            </a:extLst>
          </p:cNvPr>
          <p:cNvSpPr/>
          <p:nvPr/>
        </p:nvSpPr>
        <p:spPr>
          <a:xfrm>
            <a:off x="228600" y="6379770"/>
            <a:ext cx="3292756" cy="461665"/>
          </a:xfrm>
          <a:prstGeom prst="rect">
            <a:avLst/>
          </a:prstGeom>
        </p:spPr>
        <p:txBody>
          <a:bodyPr wrap="square">
            <a:spAutoFit/>
          </a:bodyPr>
          <a:lstStyle/>
          <a:p>
            <a:r>
              <a:rPr lang="en-US" sz="1200" dirty="0"/>
              <a:t>https://upload.wikimedia.org/wikipedia/commons/3/3b/Eiffel_Tower_Paris_01.JPG</a:t>
            </a:r>
          </a:p>
        </p:txBody>
      </p:sp>
      <p:pic>
        <p:nvPicPr>
          <p:cNvPr id="8" name="Picture 7">
            <a:extLst>
              <a:ext uri="{FF2B5EF4-FFF2-40B4-BE49-F238E27FC236}">
                <a16:creationId xmlns:a16="http://schemas.microsoft.com/office/drawing/2014/main" id="{76FBE78A-529F-46D1-96A9-D312BA900863}"/>
              </a:ext>
            </a:extLst>
          </p:cNvPr>
          <p:cNvPicPr>
            <a:picLocks noChangeAspect="1"/>
          </p:cNvPicPr>
          <p:nvPr/>
        </p:nvPicPr>
        <p:blipFill>
          <a:blip r:embed="rId3"/>
          <a:stretch>
            <a:fillRect/>
          </a:stretch>
        </p:blipFill>
        <p:spPr>
          <a:xfrm>
            <a:off x="304800" y="1426770"/>
            <a:ext cx="3216556" cy="4953000"/>
          </a:xfrm>
          <a:prstGeom prst="rect">
            <a:avLst/>
          </a:prstGeom>
        </p:spPr>
      </p:pic>
      <p:pic>
        <p:nvPicPr>
          <p:cNvPr id="10" name="Picture 9">
            <a:extLst>
              <a:ext uri="{FF2B5EF4-FFF2-40B4-BE49-F238E27FC236}">
                <a16:creationId xmlns:a16="http://schemas.microsoft.com/office/drawing/2014/main" id="{C0D448DC-AAA4-4563-B1EE-7B92D2B5E600}"/>
              </a:ext>
            </a:extLst>
          </p:cNvPr>
          <p:cNvPicPr>
            <a:picLocks noChangeAspect="1"/>
          </p:cNvPicPr>
          <p:nvPr/>
        </p:nvPicPr>
        <p:blipFill>
          <a:blip r:embed="rId4"/>
          <a:stretch>
            <a:fillRect/>
          </a:stretch>
        </p:blipFill>
        <p:spPr>
          <a:xfrm>
            <a:off x="4233917" y="1406892"/>
            <a:ext cx="3614683" cy="2419057"/>
          </a:xfrm>
          <a:prstGeom prst="rect">
            <a:avLst/>
          </a:prstGeom>
        </p:spPr>
      </p:pic>
      <p:sp>
        <p:nvSpPr>
          <p:cNvPr id="11" name="Rectangle 10">
            <a:extLst>
              <a:ext uri="{FF2B5EF4-FFF2-40B4-BE49-F238E27FC236}">
                <a16:creationId xmlns:a16="http://schemas.microsoft.com/office/drawing/2014/main" id="{56873207-8FEC-4F9C-8A26-E0B7F55C6350}"/>
              </a:ext>
            </a:extLst>
          </p:cNvPr>
          <p:cNvSpPr/>
          <p:nvPr/>
        </p:nvSpPr>
        <p:spPr>
          <a:xfrm>
            <a:off x="4216400" y="3843922"/>
            <a:ext cx="4572000" cy="276999"/>
          </a:xfrm>
          <a:prstGeom prst="rect">
            <a:avLst/>
          </a:prstGeom>
        </p:spPr>
        <p:txBody>
          <a:bodyPr>
            <a:spAutoFit/>
          </a:bodyPr>
          <a:lstStyle/>
          <a:p>
            <a:r>
              <a:rPr lang="en-US" sz="1200" dirty="0">
                <a:hlinkClick r:id="rId5"/>
              </a:rPr>
              <a:t>Flickr</a:t>
            </a:r>
            <a:r>
              <a:rPr lang="en-US" sz="1200" dirty="0"/>
              <a:t>, Public Domain</a:t>
            </a:r>
          </a:p>
        </p:txBody>
      </p:sp>
      <p:pic>
        <p:nvPicPr>
          <p:cNvPr id="14" name="Picture 13">
            <a:extLst>
              <a:ext uri="{FF2B5EF4-FFF2-40B4-BE49-F238E27FC236}">
                <a16:creationId xmlns:a16="http://schemas.microsoft.com/office/drawing/2014/main" id="{5DA83AA6-0D06-4A60-9C3D-6CD5DDC19300}"/>
              </a:ext>
            </a:extLst>
          </p:cNvPr>
          <p:cNvPicPr>
            <a:picLocks noChangeAspect="1"/>
          </p:cNvPicPr>
          <p:nvPr/>
        </p:nvPicPr>
        <p:blipFill>
          <a:blip r:embed="rId6"/>
          <a:stretch>
            <a:fillRect/>
          </a:stretch>
        </p:blipFill>
        <p:spPr>
          <a:xfrm>
            <a:off x="4558748" y="4268604"/>
            <a:ext cx="3153344" cy="2365008"/>
          </a:xfrm>
          <a:prstGeom prst="rect">
            <a:avLst/>
          </a:prstGeom>
        </p:spPr>
      </p:pic>
      <p:sp>
        <p:nvSpPr>
          <p:cNvPr id="15" name="Rectangle 14">
            <a:extLst>
              <a:ext uri="{FF2B5EF4-FFF2-40B4-BE49-F238E27FC236}">
                <a16:creationId xmlns:a16="http://schemas.microsoft.com/office/drawing/2014/main" id="{98AF9993-0849-48C3-B596-45C1D8141205}"/>
              </a:ext>
            </a:extLst>
          </p:cNvPr>
          <p:cNvSpPr/>
          <p:nvPr/>
        </p:nvSpPr>
        <p:spPr>
          <a:xfrm>
            <a:off x="4419600" y="6615212"/>
            <a:ext cx="4572000" cy="276999"/>
          </a:xfrm>
          <a:prstGeom prst="rect">
            <a:avLst/>
          </a:prstGeom>
        </p:spPr>
        <p:txBody>
          <a:bodyPr>
            <a:spAutoFit/>
          </a:bodyPr>
          <a:lstStyle/>
          <a:p>
            <a:r>
              <a:rPr lang="en-US" sz="1200" dirty="0"/>
              <a:t>From https://en.wikipedia.org/wiki/Golden_Gate_Bridge</a:t>
            </a:r>
          </a:p>
        </p:txBody>
      </p:sp>
    </p:spTree>
    <p:extLst>
      <p:ext uri="{BB962C8B-B14F-4D97-AF65-F5344CB8AC3E}">
        <p14:creationId xmlns:p14="http://schemas.microsoft.com/office/powerpoint/2010/main" val="1493554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Maps and Mapmaking</a:t>
            </a:r>
          </a:p>
        </p:txBody>
      </p:sp>
      <p:sp>
        <p:nvSpPr>
          <p:cNvPr id="3" name="Rectangle 2">
            <a:extLst>
              <a:ext uri="{FF2B5EF4-FFF2-40B4-BE49-F238E27FC236}">
                <a16:creationId xmlns:a16="http://schemas.microsoft.com/office/drawing/2014/main" id="{88DB3815-C946-4CD5-A243-3B36006900B9}"/>
              </a:ext>
            </a:extLst>
          </p:cNvPr>
          <p:cNvSpPr/>
          <p:nvPr/>
        </p:nvSpPr>
        <p:spPr>
          <a:xfrm>
            <a:off x="530183" y="6262041"/>
            <a:ext cx="8194397" cy="461665"/>
          </a:xfrm>
          <a:prstGeom prst="rect">
            <a:avLst/>
          </a:prstGeom>
        </p:spPr>
        <p:txBody>
          <a:bodyPr wrap="square">
            <a:spAutoFit/>
          </a:bodyPr>
          <a:lstStyle/>
          <a:p>
            <a:r>
              <a:rPr lang="en-US" sz="1200" dirty="0"/>
              <a:t>From https://www.khanacademy.org/humanities/ancient-art-civilizations/ancient-near-east1/the-ancient-near-east-an-introduction/a/cuneiform</a:t>
            </a:r>
          </a:p>
        </p:txBody>
      </p:sp>
      <p:pic>
        <p:nvPicPr>
          <p:cNvPr id="5" name="Picture 4">
            <a:extLst>
              <a:ext uri="{FF2B5EF4-FFF2-40B4-BE49-F238E27FC236}">
                <a16:creationId xmlns:a16="http://schemas.microsoft.com/office/drawing/2014/main" id="{06809016-42E4-409B-BD02-1303641C0129}"/>
              </a:ext>
            </a:extLst>
          </p:cNvPr>
          <p:cNvPicPr>
            <a:picLocks noChangeAspect="1"/>
          </p:cNvPicPr>
          <p:nvPr/>
        </p:nvPicPr>
        <p:blipFill>
          <a:blip r:embed="rId3"/>
          <a:stretch>
            <a:fillRect/>
          </a:stretch>
        </p:blipFill>
        <p:spPr>
          <a:xfrm>
            <a:off x="1181100" y="1524000"/>
            <a:ext cx="6781800" cy="4552643"/>
          </a:xfrm>
          <a:prstGeom prst="rect">
            <a:avLst/>
          </a:prstGeom>
        </p:spPr>
      </p:pic>
    </p:spTree>
    <p:extLst>
      <p:ext uri="{BB962C8B-B14F-4D97-AF65-F5344CB8AC3E}">
        <p14:creationId xmlns:p14="http://schemas.microsoft.com/office/powerpoint/2010/main" val="2504015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Maps and Mapmaking</a:t>
            </a:r>
          </a:p>
        </p:txBody>
      </p:sp>
      <p:pic>
        <p:nvPicPr>
          <p:cNvPr id="4" name="Picture 3">
            <a:extLst>
              <a:ext uri="{FF2B5EF4-FFF2-40B4-BE49-F238E27FC236}">
                <a16:creationId xmlns:a16="http://schemas.microsoft.com/office/drawing/2014/main" id="{C28B188E-C1B2-41EA-9792-1C0272A16963}"/>
              </a:ext>
            </a:extLst>
          </p:cNvPr>
          <p:cNvPicPr>
            <a:picLocks noChangeAspect="1"/>
          </p:cNvPicPr>
          <p:nvPr/>
        </p:nvPicPr>
        <p:blipFill>
          <a:blip r:embed="rId3"/>
          <a:stretch>
            <a:fillRect/>
          </a:stretch>
        </p:blipFill>
        <p:spPr>
          <a:xfrm>
            <a:off x="632194" y="1600200"/>
            <a:ext cx="7886700" cy="4801029"/>
          </a:xfrm>
          <a:prstGeom prst="rect">
            <a:avLst/>
          </a:prstGeom>
        </p:spPr>
      </p:pic>
      <p:sp>
        <p:nvSpPr>
          <p:cNvPr id="3" name="Rectangle 2">
            <a:extLst>
              <a:ext uri="{FF2B5EF4-FFF2-40B4-BE49-F238E27FC236}">
                <a16:creationId xmlns:a16="http://schemas.microsoft.com/office/drawing/2014/main" id="{C99AD86F-701F-4728-B4B4-E91C2DF37A3B}"/>
              </a:ext>
            </a:extLst>
          </p:cNvPr>
          <p:cNvSpPr/>
          <p:nvPr/>
        </p:nvSpPr>
        <p:spPr>
          <a:xfrm>
            <a:off x="632194" y="6401229"/>
            <a:ext cx="7893788" cy="276999"/>
          </a:xfrm>
          <a:prstGeom prst="rect">
            <a:avLst/>
          </a:prstGeom>
        </p:spPr>
        <p:txBody>
          <a:bodyPr wrap="square">
            <a:spAutoFit/>
          </a:bodyPr>
          <a:lstStyle/>
          <a:p>
            <a:r>
              <a:rPr lang="en-US" sz="1200" dirty="0"/>
              <a:t>From https://en.wikipedia.org/wiki/Eratosthenes#/media/File:Mappa_di_Eratostene.jpg</a:t>
            </a:r>
          </a:p>
        </p:txBody>
      </p:sp>
    </p:spTree>
    <p:extLst>
      <p:ext uri="{BB962C8B-B14F-4D97-AF65-F5344CB8AC3E}">
        <p14:creationId xmlns:p14="http://schemas.microsoft.com/office/powerpoint/2010/main" val="2091663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5F70-2565-4533-B174-738851A46D6F}"/>
              </a:ext>
            </a:extLst>
          </p:cNvPr>
          <p:cNvSpPr>
            <a:spLocks noGrp="1"/>
          </p:cNvSpPr>
          <p:nvPr>
            <p:ph type="title"/>
          </p:nvPr>
        </p:nvSpPr>
        <p:spPr>
          <a:xfrm>
            <a:off x="628650" y="365126"/>
            <a:ext cx="7886700" cy="1325563"/>
          </a:xfrm>
        </p:spPr>
        <p:txBody>
          <a:bodyPr>
            <a:normAutofit/>
          </a:bodyPr>
          <a:lstStyle/>
          <a:p>
            <a:r>
              <a:rPr lang="en-US" sz="5400" dirty="0"/>
              <a:t>Maps and Mapmaking</a:t>
            </a:r>
          </a:p>
        </p:txBody>
      </p:sp>
      <p:pic>
        <p:nvPicPr>
          <p:cNvPr id="4" name="Picture 3">
            <a:extLst>
              <a:ext uri="{FF2B5EF4-FFF2-40B4-BE49-F238E27FC236}">
                <a16:creationId xmlns:a16="http://schemas.microsoft.com/office/drawing/2014/main" id="{C76B17DB-48CB-4119-A36A-C5CFEA2E4E59}"/>
              </a:ext>
            </a:extLst>
          </p:cNvPr>
          <p:cNvPicPr>
            <a:picLocks noChangeAspect="1"/>
          </p:cNvPicPr>
          <p:nvPr/>
        </p:nvPicPr>
        <p:blipFill>
          <a:blip r:embed="rId3"/>
          <a:stretch>
            <a:fillRect/>
          </a:stretch>
        </p:blipFill>
        <p:spPr>
          <a:xfrm>
            <a:off x="1038225" y="1524000"/>
            <a:ext cx="7067550" cy="4766487"/>
          </a:xfrm>
          <a:prstGeom prst="rect">
            <a:avLst/>
          </a:prstGeom>
        </p:spPr>
      </p:pic>
      <p:sp>
        <p:nvSpPr>
          <p:cNvPr id="6" name="Rectangle 5">
            <a:extLst>
              <a:ext uri="{FF2B5EF4-FFF2-40B4-BE49-F238E27FC236}">
                <a16:creationId xmlns:a16="http://schemas.microsoft.com/office/drawing/2014/main" id="{0D634F8B-94D4-4D74-8DD2-898B0C50D77E}"/>
              </a:ext>
            </a:extLst>
          </p:cNvPr>
          <p:cNvSpPr/>
          <p:nvPr/>
        </p:nvSpPr>
        <p:spPr>
          <a:xfrm>
            <a:off x="1038225" y="6492874"/>
            <a:ext cx="4572000" cy="276999"/>
          </a:xfrm>
          <a:prstGeom prst="rect">
            <a:avLst/>
          </a:prstGeom>
        </p:spPr>
        <p:txBody>
          <a:bodyPr>
            <a:spAutoFit/>
          </a:bodyPr>
          <a:lstStyle/>
          <a:p>
            <a:r>
              <a:rPr lang="en-US" sz="1200" dirty="0"/>
              <a:t>Illustration courtesy of U.S. Government Accountability Office</a:t>
            </a:r>
          </a:p>
        </p:txBody>
      </p:sp>
    </p:spTree>
    <p:extLst>
      <p:ext uri="{BB962C8B-B14F-4D97-AF65-F5344CB8AC3E}">
        <p14:creationId xmlns:p14="http://schemas.microsoft.com/office/powerpoint/2010/main" val="1298437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9106</TotalTime>
  <Words>3732</Words>
  <Application>Microsoft Office PowerPoint</Application>
  <PresentationFormat>On-screen Show (4:3)</PresentationFormat>
  <Paragraphs>303</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Chapter 1: Introduction</vt:lpstr>
      <vt:lpstr>Questions to Explore Today:</vt:lpstr>
      <vt:lpstr>What is Geography?</vt:lpstr>
      <vt:lpstr>What is Geography?</vt:lpstr>
      <vt:lpstr>The Spatial Perspective</vt:lpstr>
      <vt:lpstr>The Spatial Perspective</vt:lpstr>
      <vt:lpstr>Maps and Mapmaking</vt:lpstr>
      <vt:lpstr>Maps and Mapmaking</vt:lpstr>
      <vt:lpstr>Maps and Mapmaking</vt:lpstr>
      <vt:lpstr>Maps and Mapmaking</vt:lpstr>
      <vt:lpstr>Maps and Mapmaking</vt:lpstr>
      <vt:lpstr>Maps and Mapmaking</vt:lpstr>
      <vt:lpstr>Maps and Mapmaking</vt:lpstr>
      <vt:lpstr>Map Scale</vt:lpstr>
      <vt:lpstr>Core and Periphery</vt:lpstr>
      <vt:lpstr>Core and Periphery</vt:lpstr>
      <vt:lpstr>What kinds of things do Geographers study?</vt:lpstr>
      <vt:lpstr>Physical Geography</vt:lpstr>
      <vt:lpstr>Physical Geography</vt:lpstr>
      <vt:lpstr>Physical Geography</vt:lpstr>
      <vt:lpstr>Physical Geography</vt:lpstr>
      <vt:lpstr>Human Geography</vt:lpstr>
      <vt:lpstr>Human Geography</vt:lpstr>
      <vt:lpstr>Understanding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countries are there?</vt:lpstr>
      <vt:lpstr>How do countries govern themselves?</vt:lpstr>
      <vt:lpstr>Globalization and Inequality</vt:lpstr>
      <vt:lpstr>Globalization and Inequality</vt:lpstr>
      <vt:lpstr>PowerPoint Presentation</vt:lpstr>
      <vt:lpstr>Globalization and Inequality</vt:lpstr>
      <vt:lpstr>Globalization and Inequality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REGIONAL GEOGRAPHY  SYLLABUS</dc:title>
  <dc:creator>Caitie Finlayson (cfinlay)</dc:creator>
  <cp:lastModifiedBy>Caitie Finlayson (cfinlay)</cp:lastModifiedBy>
  <cp:revision>136</cp:revision>
  <cp:lastPrinted>2022-03-14T17:46:46Z</cp:lastPrinted>
  <dcterms:modified xsi:type="dcterms:W3CDTF">2025-01-29T15:06:32Z</dcterms:modified>
</cp:coreProperties>
</file>