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Sopko" userId="75025cb190781c5c" providerId="LiveId" clId="{6005E39A-CAD2-4CAA-984A-1BA9BCB4AD25}"/>
    <pc:docChg chg="modSld">
      <pc:chgData name="Kim Sopko" userId="75025cb190781c5c" providerId="LiveId" clId="{6005E39A-CAD2-4CAA-984A-1BA9BCB4AD25}" dt="2022-06-16T20:04:35.088" v="51" actId="962"/>
      <pc:docMkLst>
        <pc:docMk/>
      </pc:docMkLst>
      <pc:sldChg chg="modSp mod">
        <pc:chgData name="Kim Sopko" userId="75025cb190781c5c" providerId="LiveId" clId="{6005E39A-CAD2-4CAA-984A-1BA9BCB4AD25}" dt="2022-06-16T20:04:08.343" v="45" actId="962"/>
        <pc:sldMkLst>
          <pc:docMk/>
          <pc:sldMk cId="319615982" sldId="260"/>
        </pc:sldMkLst>
        <pc:spChg chg="mod">
          <ac:chgData name="Kim Sopko" userId="75025cb190781c5c" providerId="LiveId" clId="{6005E39A-CAD2-4CAA-984A-1BA9BCB4AD25}" dt="2022-06-16T20:03:34.197" v="37" actId="962"/>
          <ac:spMkLst>
            <pc:docMk/>
            <pc:sldMk cId="319615982" sldId="260"/>
            <ac:spMk id="39944" creationId="{00000000-0000-0000-0000-000000000000}"/>
          </ac:spMkLst>
        </pc:spChg>
        <pc:spChg chg="mod">
          <ac:chgData name="Kim Sopko" userId="75025cb190781c5c" providerId="LiveId" clId="{6005E39A-CAD2-4CAA-984A-1BA9BCB4AD25}" dt="2022-06-16T20:03:55.685" v="41" actId="962"/>
          <ac:spMkLst>
            <pc:docMk/>
            <pc:sldMk cId="319615982" sldId="260"/>
            <ac:spMk id="39945" creationId="{00000000-0000-0000-0000-000000000000}"/>
          </ac:spMkLst>
        </pc:spChg>
        <pc:spChg chg="mod">
          <ac:chgData name="Kim Sopko" userId="75025cb190781c5c" providerId="LiveId" clId="{6005E39A-CAD2-4CAA-984A-1BA9BCB4AD25}" dt="2022-06-16T20:04:01.168" v="43" actId="962"/>
          <ac:spMkLst>
            <pc:docMk/>
            <pc:sldMk cId="319615982" sldId="260"/>
            <ac:spMk id="39946" creationId="{00000000-0000-0000-0000-000000000000}"/>
          </ac:spMkLst>
        </pc:spChg>
        <pc:spChg chg="mod">
          <ac:chgData name="Kim Sopko" userId="75025cb190781c5c" providerId="LiveId" clId="{6005E39A-CAD2-4CAA-984A-1BA9BCB4AD25}" dt="2022-06-16T20:04:08.343" v="45" actId="962"/>
          <ac:spMkLst>
            <pc:docMk/>
            <pc:sldMk cId="319615982" sldId="260"/>
            <ac:spMk id="39947" creationId="{00000000-0000-0000-0000-000000000000}"/>
          </ac:spMkLst>
        </pc:spChg>
      </pc:sldChg>
      <pc:sldChg chg="modSp mod">
        <pc:chgData name="Kim Sopko" userId="75025cb190781c5c" providerId="LiveId" clId="{6005E39A-CAD2-4CAA-984A-1BA9BCB4AD25}" dt="2022-06-16T20:04:35.088" v="51" actId="962"/>
        <pc:sldMkLst>
          <pc:docMk/>
          <pc:sldMk cId="3702055999" sldId="262"/>
        </pc:sldMkLst>
        <pc:spChg chg="mod">
          <ac:chgData name="Kim Sopko" userId="75025cb190781c5c" providerId="LiveId" clId="{6005E39A-CAD2-4CAA-984A-1BA9BCB4AD25}" dt="2022-06-16T20:04:26.800" v="47" actId="962"/>
          <ac:spMkLst>
            <pc:docMk/>
            <pc:sldMk cId="3702055999" sldId="262"/>
            <ac:spMk id="41991" creationId="{00000000-0000-0000-0000-000000000000}"/>
          </ac:spMkLst>
        </pc:spChg>
        <pc:spChg chg="mod">
          <ac:chgData name="Kim Sopko" userId="75025cb190781c5c" providerId="LiveId" clId="{6005E39A-CAD2-4CAA-984A-1BA9BCB4AD25}" dt="2022-06-16T20:04:30.898" v="49" actId="962"/>
          <ac:spMkLst>
            <pc:docMk/>
            <pc:sldMk cId="3702055999" sldId="262"/>
            <ac:spMk id="41992" creationId="{00000000-0000-0000-0000-000000000000}"/>
          </ac:spMkLst>
        </pc:spChg>
        <pc:spChg chg="mod">
          <ac:chgData name="Kim Sopko" userId="75025cb190781c5c" providerId="LiveId" clId="{6005E39A-CAD2-4CAA-984A-1BA9BCB4AD25}" dt="2022-06-16T20:04:35.088" v="51" actId="962"/>
          <ac:spMkLst>
            <pc:docMk/>
            <pc:sldMk cId="3702055999" sldId="262"/>
            <ac:spMk id="4199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014B3-E340-4DB0-86AD-BA3D7E736F6E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4D64B-26CE-4AB8-8F63-D1E2C8E3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1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E995-EDA7-4F2B-B3FF-3C4A09B3DFC7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6F9F-4AB0-4E66-872E-2EA6DB822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7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E995-EDA7-4F2B-B3FF-3C4A09B3DFC7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6F9F-4AB0-4E66-872E-2EA6DB822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E995-EDA7-4F2B-B3FF-3C4A09B3DFC7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6F9F-4AB0-4E66-872E-2EA6DB822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E995-EDA7-4F2B-B3FF-3C4A09B3DFC7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6F9F-4AB0-4E66-872E-2EA6DB822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60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E995-EDA7-4F2B-B3FF-3C4A09B3DFC7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6F9F-4AB0-4E66-872E-2EA6DB822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8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E995-EDA7-4F2B-B3FF-3C4A09B3DFC7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6F9F-4AB0-4E66-872E-2EA6DB822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2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E995-EDA7-4F2B-B3FF-3C4A09B3DFC7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6F9F-4AB0-4E66-872E-2EA6DB822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5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E995-EDA7-4F2B-B3FF-3C4A09B3DFC7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6F9F-4AB0-4E66-872E-2EA6DB822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6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E995-EDA7-4F2B-B3FF-3C4A09B3DFC7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6F9F-4AB0-4E66-872E-2EA6DB822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6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E995-EDA7-4F2B-B3FF-3C4A09B3DFC7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6F9F-4AB0-4E66-872E-2EA6DB822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3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E995-EDA7-4F2B-B3FF-3C4A09B3DFC7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6F9F-4AB0-4E66-872E-2EA6DB822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9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9E995-EDA7-4F2B-B3FF-3C4A09B3DFC7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06F9F-4AB0-4E66-872E-2EA6DB822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0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BB3355-84E7-467D-9328-FE2F44D9BA15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>
            <a:normAutofit fontScale="90000"/>
          </a:bodyPr>
          <a:lstStyle/>
          <a:p>
            <a:pPr eaLnBrk="1" hangingPunct="1"/>
            <a:r>
              <a:rPr lang="en-US" altLang="en-US" b="1"/>
              <a:t>Identification, Assessment, and Evaluation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915400" cy="4525963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dirty="0"/>
              <a:t>LEAs shall conduct a full and individual evaluation before the initial provision of special education and related services to a child with a disability (IDEA, 20 U.S.C. 1414(a)(1))</a:t>
            </a:r>
          </a:p>
          <a:p>
            <a:pPr eaLnBrk="1" hangingPunct="1"/>
            <a:r>
              <a:rPr lang="en-US" altLang="en-US"/>
              <a:t>In addition to determining eligibility, the evaluation must also be used to determine the student’s educational needs</a:t>
            </a:r>
          </a:p>
        </p:txBody>
      </p:sp>
    </p:spTree>
    <p:extLst>
      <p:ext uri="{BB962C8B-B14F-4D97-AF65-F5344CB8AC3E}">
        <p14:creationId xmlns:p14="http://schemas.microsoft.com/office/powerpoint/2010/main" val="4440599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B552CA-58C0-4B37-811A-922567F49FEF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b="1"/>
              <a:t>Standardized Tests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752600"/>
            <a:ext cx="8153400" cy="41148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/>
              <a:t>Standardized tests must:</a:t>
            </a:r>
          </a:p>
          <a:p>
            <a:pPr eaLnBrk="1" hangingPunct="1"/>
            <a:r>
              <a:rPr lang="en-US" altLang="en-US"/>
              <a:t>Be valid </a:t>
            </a:r>
          </a:p>
          <a:p>
            <a:pPr eaLnBrk="1" hangingPunct="1"/>
            <a:r>
              <a:rPr lang="en-US" altLang="en-US"/>
              <a:t>Be administered by trained personnel in conformity with instructions</a:t>
            </a:r>
          </a:p>
          <a:p>
            <a:pPr eaLnBrk="1" hangingPunct="1"/>
            <a:r>
              <a:rPr lang="en-US" altLang="en-US"/>
              <a:t>Reflect the student’s aptitude or achievement</a:t>
            </a:r>
          </a:p>
          <a:p>
            <a:pPr eaLnBrk="1" hangingPunct="1"/>
            <a:r>
              <a:rPr lang="en-US" altLang="en-US"/>
              <a:t>Assess specific areas of educational need</a:t>
            </a:r>
          </a:p>
        </p:txBody>
      </p:sp>
    </p:spTree>
    <p:extLst>
      <p:ext uri="{BB962C8B-B14F-4D97-AF65-F5344CB8AC3E}">
        <p14:creationId xmlns:p14="http://schemas.microsoft.com/office/powerpoint/2010/main" val="11849067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FEA104-D9CD-4D8A-B1D8-96265E24CD58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b="1"/>
              <a:t>Evaluation Procedures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371600"/>
            <a:ext cx="8763000" cy="41148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/>
              <a:t>A variety of assessment tools and strategies must be used to collect functional and developmental information that may assist in determining:</a:t>
            </a:r>
          </a:p>
          <a:p>
            <a:pPr lvl="1" eaLnBrk="1" hangingPunct="1">
              <a:buFontTx/>
              <a:buChar char="•"/>
            </a:pPr>
            <a:r>
              <a:rPr lang="en-US" altLang="en-US" sz="3200"/>
              <a:t>Whether the child has a disability</a:t>
            </a:r>
          </a:p>
          <a:p>
            <a:pPr lvl="1" eaLnBrk="1" hangingPunct="1">
              <a:buFontTx/>
              <a:buChar char="•"/>
            </a:pPr>
            <a:r>
              <a:rPr lang="en-US" altLang="en-US" sz="3200"/>
              <a:t>The content of the IEP</a:t>
            </a:r>
          </a:p>
          <a:p>
            <a:pPr eaLnBrk="1" hangingPunct="1"/>
            <a:r>
              <a:rPr lang="en-US" altLang="en-US"/>
              <a:t>No single procedure may be the sole criterion</a:t>
            </a:r>
          </a:p>
          <a:p>
            <a:pPr eaLnBrk="1" hangingPunct="1"/>
            <a:r>
              <a:rPr lang="en-US" altLang="en-US"/>
              <a:t>Decisions must be made by a multidisciplinary team </a:t>
            </a:r>
          </a:p>
        </p:txBody>
      </p:sp>
    </p:spTree>
    <p:extLst>
      <p:ext uri="{BB962C8B-B14F-4D97-AF65-F5344CB8AC3E}">
        <p14:creationId xmlns:p14="http://schemas.microsoft.com/office/powerpoint/2010/main" val="135830599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AC2145-239A-4AF3-9548-F3D54E335AE3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b="1"/>
              <a:t>Nondiscriminatory Evaluation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/>
              <a:t>Tests must be selected and administered that are not racially or culturally discriminatory</a:t>
            </a:r>
          </a:p>
          <a:p>
            <a:pPr eaLnBrk="1" hangingPunct="1"/>
            <a:r>
              <a:rPr lang="en-US" altLang="en-US"/>
              <a:t>IDEA provides no guidance on how to accomplish this</a:t>
            </a:r>
          </a:p>
          <a:p>
            <a:pPr eaLnBrk="1" hangingPunct="1"/>
            <a:r>
              <a:rPr lang="en-US" altLang="en-US"/>
              <a:t>This section is to address the overrepresentation of minority students</a:t>
            </a:r>
          </a:p>
        </p:txBody>
      </p:sp>
    </p:spTree>
    <p:extLst>
      <p:ext uri="{BB962C8B-B14F-4D97-AF65-F5344CB8AC3E}">
        <p14:creationId xmlns:p14="http://schemas.microsoft.com/office/powerpoint/2010/main" val="340543364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870BF1-CE59-49F0-AEEC-509318AC7DA1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b="1"/>
              <a:t>Interpreting Evaluation Data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41910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/>
              <a:t>Draw on information from a variety of sources</a:t>
            </a:r>
          </a:p>
          <a:p>
            <a:pPr eaLnBrk="1" hangingPunct="1"/>
            <a:r>
              <a:rPr lang="en-US" altLang="en-US"/>
              <a:t>Decisions must be documented and carefully considered</a:t>
            </a:r>
          </a:p>
          <a:p>
            <a:pPr eaLnBrk="1" hangingPunct="1"/>
            <a:r>
              <a:rPr lang="en-US" altLang="en-US"/>
              <a:t>Decisions must be made by a team (usually IEP team)</a:t>
            </a:r>
          </a:p>
          <a:p>
            <a:pPr eaLnBrk="1" hangingPunct="1"/>
            <a:r>
              <a:rPr lang="en-US" altLang="en-US"/>
              <a:t>Placement decisions must be accordance with LRE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5597029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136024-3EB3-42A0-B919-1258E087706E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" y="304800"/>
            <a:ext cx="8801100" cy="828675"/>
          </a:xfrm>
        </p:spPr>
        <p:txBody>
          <a:bodyPr/>
          <a:lstStyle/>
          <a:p>
            <a:pPr eaLnBrk="1" hangingPunct="1"/>
            <a:r>
              <a:rPr lang="en-US" altLang="en-US" b="1"/>
              <a:t>Procedures for Initial Evaluation</a:t>
            </a:r>
            <a:endParaRPr lang="en-US" altLang="en-US" sz="2800" b="1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219200"/>
            <a:ext cx="8763000" cy="4710113"/>
          </a:xfrm>
        </p:spPr>
        <p:txBody>
          <a:bodyPr/>
          <a:lstStyle/>
          <a:p>
            <a:pPr eaLnBrk="1" hangingPunct="1"/>
            <a:r>
              <a:rPr lang="en-US" altLang="en-US"/>
              <a:t>There is a 60-day timeframe from receipt of parental consent for initial evaluation until the initial evaluation is conducted, unless the state establishes its own timeframe within which an evaluation must be conducted.</a:t>
            </a:r>
          </a:p>
          <a:p>
            <a:pPr eaLnBrk="1" hangingPunct="1"/>
            <a:r>
              <a:rPr lang="en-US" altLang="en-US"/>
              <a:t>The timeframe does not apply if:</a:t>
            </a:r>
          </a:p>
          <a:p>
            <a:pPr lvl="1" eaLnBrk="1" hangingPunct="1"/>
            <a:r>
              <a:rPr lang="en-US" altLang="en-US"/>
              <a:t>The child attends a new school district after consent is given but before the evaluation is conducted; or</a:t>
            </a:r>
          </a:p>
          <a:p>
            <a:pPr lvl="1" eaLnBrk="1" hangingPunct="1"/>
            <a:r>
              <a:rPr lang="en-US" altLang="en-US"/>
              <a:t>The parent fails to, or repeatedly refuses to, produce the child for evaluation</a:t>
            </a:r>
          </a:p>
        </p:txBody>
      </p:sp>
    </p:spTree>
    <p:extLst>
      <p:ext uri="{BB962C8B-B14F-4D97-AF65-F5344CB8AC3E}">
        <p14:creationId xmlns:p14="http://schemas.microsoft.com/office/powerpoint/2010/main" val="315598476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F9A1DD-301D-4F53-B219-EAB5AE286424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Special Rules for Determining Eligibility in IDEA 2004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2057400"/>
            <a:ext cx="87630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child will </a:t>
            </a:r>
            <a:r>
              <a:rPr lang="en-US" altLang="en-US" i="1"/>
              <a:t>not</a:t>
            </a:r>
            <a:r>
              <a:rPr lang="en-US" altLang="en-US"/>
              <a:t> be determined to be a child with a disability if the basis of the child’s problem is lack of </a:t>
            </a:r>
            <a:r>
              <a:rPr lang="en-US" altLang="en-US" b="1">
                <a:solidFill>
                  <a:schemeClr val="accent2"/>
                </a:solidFill>
              </a:rPr>
              <a:t>scientifically based instruction</a:t>
            </a:r>
            <a:r>
              <a:rPr lang="en-US" altLang="en-US"/>
              <a:t> in reading, lack of appropriate teaching in math, or LEP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/>
              <a:t>Scientifically based reading instruction addresses the essential components of reading as listed by the National Reading Panel</a:t>
            </a:r>
          </a:p>
        </p:txBody>
      </p:sp>
    </p:spTree>
    <p:extLst>
      <p:ext uri="{BB962C8B-B14F-4D97-AF65-F5344CB8AC3E}">
        <p14:creationId xmlns:p14="http://schemas.microsoft.com/office/powerpoint/2010/main" val="294493801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51B1E1-0304-48DD-9340-80A2D0F6666F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991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Eligibility for Learning Disabilities </a:t>
            </a:r>
            <a:r>
              <a:rPr lang="en-US" altLang="en-US" sz="2800" b="1"/>
              <a:t>(IDEA 2004)</a:t>
            </a:r>
            <a:endParaRPr lang="en-US" altLang="en-US" b="1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572000"/>
          </a:xfrm>
        </p:spPr>
        <p:txBody>
          <a:bodyPr/>
          <a:lstStyle/>
          <a:p>
            <a:pPr eaLnBrk="1" hangingPunct="1"/>
            <a:r>
              <a:rPr lang="en-US" altLang="en-US"/>
              <a:t>When determining whether a child has a learning disability, an LEA shall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990000"/>
                </a:solidFill>
              </a:rPr>
              <a:t>not</a:t>
            </a:r>
            <a:r>
              <a:rPr lang="en-US" altLang="en-US"/>
              <a:t> be required to take into consideration a </a:t>
            </a:r>
            <a:r>
              <a:rPr lang="en-US" altLang="en-US" b="1">
                <a:solidFill>
                  <a:srgbClr val="006600"/>
                </a:solidFill>
              </a:rPr>
              <a:t>discrepancy</a:t>
            </a:r>
            <a:r>
              <a:rPr lang="en-US" altLang="en-US"/>
              <a:t> between ability and achievement</a:t>
            </a:r>
          </a:p>
          <a:p>
            <a:pPr lvl="1" eaLnBrk="1" hangingPunct="1"/>
            <a:r>
              <a:rPr lang="en-US" altLang="en-US"/>
              <a:t>An LEA may use a process that determines if the child responds to scientific, research-based instruction</a:t>
            </a:r>
          </a:p>
        </p:txBody>
      </p:sp>
    </p:spTree>
    <p:extLst>
      <p:ext uri="{BB962C8B-B14F-4D97-AF65-F5344CB8AC3E}">
        <p14:creationId xmlns:p14="http://schemas.microsoft.com/office/powerpoint/2010/main" val="259176602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89DBE3-FDE2-435F-94E0-D9667A42D052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b="1"/>
              <a:t>Triennial Reevaluation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3340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/>
              <a:t>Three-year reevaluation may be conducted to determine</a:t>
            </a:r>
          </a:p>
          <a:p>
            <a:pPr lvl="1" eaLnBrk="1" hangingPunct="1"/>
            <a:r>
              <a:rPr lang="en-US" altLang="en-US"/>
              <a:t>If the student is still eligible for services under IDEA</a:t>
            </a:r>
          </a:p>
          <a:p>
            <a:pPr lvl="1" eaLnBrk="1" hangingPunct="1"/>
            <a:r>
              <a:rPr lang="en-US" altLang="en-US"/>
              <a:t>Determine the student’s present levels of academic achievement and functional needs</a:t>
            </a:r>
          </a:p>
          <a:p>
            <a:pPr lvl="1" eaLnBrk="1" hangingPunct="1"/>
            <a:r>
              <a:rPr lang="en-US" altLang="en-US"/>
              <a:t>Whether any additions or modifications to the special education services in a student’s IEP are needed</a:t>
            </a:r>
          </a:p>
          <a:p>
            <a:pPr eaLnBrk="1" hangingPunct="1"/>
            <a:r>
              <a:rPr lang="en-US" altLang="en-US"/>
              <a:t>When a student’s academic and functional needs warrant it, a reevaluation should be performed more frequently than three years</a:t>
            </a:r>
          </a:p>
        </p:txBody>
      </p:sp>
    </p:spTree>
    <p:extLst>
      <p:ext uri="{BB962C8B-B14F-4D97-AF65-F5344CB8AC3E}">
        <p14:creationId xmlns:p14="http://schemas.microsoft.com/office/powerpoint/2010/main" val="82345455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D79056-BAA0-4C34-85D6-5B8B43C7D7BB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Reevaluation of Students Who Graduate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678363"/>
          </a:xfrm>
        </p:spPr>
        <p:txBody>
          <a:bodyPr/>
          <a:lstStyle/>
          <a:p>
            <a:pPr eaLnBrk="1" hangingPunct="1"/>
            <a:r>
              <a:rPr lang="en-US" altLang="en-US"/>
              <a:t>When a student in special education graduates with a diploma, or ages out of special education, although the school does not need to conduct a formal evaluation, it must provide a summary of the child’s academic achievement and functional performance, which shall include recommendations on how to assist the child in meeting his or her postsecondary goals </a:t>
            </a:r>
          </a:p>
        </p:txBody>
      </p:sp>
    </p:spTree>
    <p:extLst>
      <p:ext uri="{BB962C8B-B14F-4D97-AF65-F5344CB8AC3E}">
        <p14:creationId xmlns:p14="http://schemas.microsoft.com/office/powerpoint/2010/main" val="320242672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7A8678-5324-4D21-8761-FA3A5405DC10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b="1"/>
              <a:t>Independent Educational Evaluations (IEE)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676400"/>
            <a:ext cx="8610600" cy="51816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/>
              <a:t>Provide parents with information on where to obtain an IEE</a:t>
            </a:r>
          </a:p>
          <a:p>
            <a:pPr eaLnBrk="1" hangingPunct="1"/>
            <a:r>
              <a:rPr lang="en-US" altLang="en-US"/>
              <a:t>Right to one IEE at public expense</a:t>
            </a:r>
          </a:p>
          <a:p>
            <a:pPr eaLnBrk="1" hangingPunct="1"/>
            <a:r>
              <a:rPr lang="en-US" altLang="en-US"/>
              <a:t>If LEA evaluation is appropriate, the parents are entitled to an IEE, but not at public expense</a:t>
            </a:r>
          </a:p>
          <a:p>
            <a:pPr eaLnBrk="1" hangingPunct="1"/>
            <a:r>
              <a:rPr lang="en-US" altLang="en-US"/>
              <a:t>Results of the IEE must be considered</a:t>
            </a:r>
          </a:p>
          <a:p>
            <a:pPr eaLnBrk="1" hangingPunct="1"/>
            <a:r>
              <a:rPr lang="en-US" altLang="en-US"/>
              <a:t>IEE results may be presented at a hearing</a:t>
            </a:r>
          </a:p>
          <a:p>
            <a:pPr eaLnBrk="1" hangingPunct="1"/>
            <a:r>
              <a:rPr lang="en-US" altLang="en-US"/>
              <a:t>A hearing officer may request an IEE</a:t>
            </a:r>
          </a:p>
        </p:txBody>
      </p:sp>
    </p:spTree>
    <p:extLst>
      <p:ext uri="{BB962C8B-B14F-4D97-AF65-F5344CB8AC3E}">
        <p14:creationId xmlns:p14="http://schemas.microsoft.com/office/powerpoint/2010/main" val="311533434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9D1191-333F-4293-AB0B-482807D1FB67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1143000"/>
          </a:xfrm>
          <a:noFill/>
        </p:spPr>
        <p:txBody>
          <a:bodyPr lIns="90487" tIns="44450" rIns="90487" bIns="44450">
            <a:normAutofit fontScale="90000"/>
          </a:bodyPr>
          <a:lstStyle/>
          <a:p>
            <a:pPr eaLnBrk="1" hangingPunct="1"/>
            <a:r>
              <a:rPr lang="en-US" altLang="en-US" b="1"/>
              <a:t>Purposes of Assessment/Evaluation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305800" cy="41148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/>
              <a:t>Eligibility Decisions</a:t>
            </a:r>
          </a:p>
          <a:p>
            <a:pPr eaLnBrk="1" hangingPunct="1"/>
            <a:r>
              <a:rPr lang="en-US" altLang="en-US"/>
              <a:t>Programming Decisions</a:t>
            </a:r>
          </a:p>
          <a:p>
            <a:pPr eaLnBrk="1" hangingPunct="1"/>
            <a:r>
              <a:rPr lang="en-US" altLang="en-US"/>
              <a:t>Accountability/Outcome Decisions</a:t>
            </a:r>
          </a:p>
        </p:txBody>
      </p:sp>
    </p:spTree>
    <p:extLst>
      <p:ext uri="{BB962C8B-B14F-4D97-AF65-F5344CB8AC3E}">
        <p14:creationId xmlns:p14="http://schemas.microsoft.com/office/powerpoint/2010/main" val="42148034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1225A6-E320-405A-9DA6-0BDE541944BE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/>
              <a:t>Requesting an Assessment/Evaluation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sz="2800"/>
              <a:t>IDEA 2004 includes language that allows either a parent, the SEA, another state agency, or school district personnel may initiate a request for an initial evaluation (IDEA, 1414 (a)(1)(B))</a:t>
            </a:r>
          </a:p>
          <a:p>
            <a:pPr eaLnBrk="1" hangingPunct="1"/>
            <a:r>
              <a:rPr lang="en-US" altLang="en-US" sz="2800"/>
              <a:t>The IEP and other qualified professionals review existing data, determine if additional tests are required, interpret all evaluation data and determine eligibility based on the data.</a:t>
            </a:r>
          </a:p>
          <a:p>
            <a:pPr eaLnBrk="1" hangingPunct="1"/>
            <a:r>
              <a:rPr lang="en-US" altLang="en-US" sz="2800"/>
              <a:t>Assessment/evaluation data must lead to intervention</a:t>
            </a:r>
          </a:p>
        </p:txBody>
      </p:sp>
    </p:spTree>
    <p:extLst>
      <p:ext uri="{BB962C8B-B14F-4D97-AF65-F5344CB8AC3E}">
        <p14:creationId xmlns:p14="http://schemas.microsoft.com/office/powerpoint/2010/main" val="93259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B69D1E-6016-4FB8-9A30-6BB0E3E04EA4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125538" y="0"/>
            <a:ext cx="6891337" cy="828675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b="1"/>
              <a:t>Referral Process</a:t>
            </a:r>
            <a:endParaRPr lang="en-US" altLang="en-US" sz="3200" b="1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07950" y="1143000"/>
            <a:ext cx="8926513" cy="528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Helvetica" pitchFamily="34" charset="0"/>
                <a:ea typeface="ＭＳ Ｐゴシック" pitchFamily="32" charset="-128"/>
              </a:rPr>
              <a:t>Multidisciplinary team (MDT) receives a student referral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168400" y="3352800"/>
            <a:ext cx="6805613" cy="528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>
                <a:latin typeface="Helvetica" pitchFamily="34" charset="0"/>
                <a:ea typeface="ＭＳ Ｐゴシック" pitchFamily="32" charset="-128"/>
              </a:rPr>
              <a:t>MDT seeks parental permission to assess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030288" y="2209800"/>
            <a:ext cx="7083425" cy="528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>
                <a:latin typeface="Helvetica" pitchFamily="34" charset="0"/>
                <a:ea typeface="ＭＳ Ｐゴシック" pitchFamily="32" charset="-128"/>
              </a:rPr>
              <a:t>MDT decides if sped assessment is needed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485900" y="4495800"/>
            <a:ext cx="6172200" cy="528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>
                <a:latin typeface="Helvetica" pitchFamily="34" charset="0"/>
                <a:ea typeface="ＭＳ Ｐゴシック" pitchFamily="32" charset="-128"/>
              </a:rPr>
              <a:t>MDT receives informed consent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1676400" y="5638800"/>
            <a:ext cx="5791200" cy="528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>
                <a:latin typeface="Helvetica" pitchFamily="34" charset="0"/>
                <a:ea typeface="ＭＳ Ｐゴシック" pitchFamily="32" charset="-128"/>
              </a:rPr>
              <a:t>MDT conducts assessment</a:t>
            </a:r>
          </a:p>
        </p:txBody>
      </p:sp>
      <p:sp>
        <p:nvSpPr>
          <p:cNvPr id="39944" name="AutoShape 8" descr="arrow pointing down"/>
          <p:cNvSpPr>
            <a:spLocks noChangeArrowheads="1"/>
          </p:cNvSpPr>
          <p:nvPr/>
        </p:nvSpPr>
        <p:spPr bwMode="auto">
          <a:xfrm>
            <a:off x="4381500" y="17526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5" name="AutoShape 9" descr="arrow pointing down&#10;"/>
          <p:cNvSpPr>
            <a:spLocks noChangeArrowheads="1"/>
          </p:cNvSpPr>
          <p:nvPr/>
        </p:nvSpPr>
        <p:spPr bwMode="auto">
          <a:xfrm>
            <a:off x="4381500" y="28956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6" name="AutoShape 10" descr="arrow pointing down"/>
          <p:cNvSpPr>
            <a:spLocks noChangeArrowheads="1"/>
          </p:cNvSpPr>
          <p:nvPr/>
        </p:nvSpPr>
        <p:spPr bwMode="auto">
          <a:xfrm>
            <a:off x="4381500" y="40386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7" name="AutoShape 11" descr="arrow pointing down"/>
          <p:cNvSpPr>
            <a:spLocks noChangeArrowheads="1"/>
          </p:cNvSpPr>
          <p:nvPr/>
        </p:nvSpPr>
        <p:spPr bwMode="auto">
          <a:xfrm>
            <a:off x="4381500" y="51816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15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  <p:bldP spid="39940" grpId="0" animBg="1"/>
      <p:bldP spid="39941" grpId="0" animBg="1"/>
      <p:bldP spid="39942" grpId="0" animBg="1"/>
      <p:bldP spid="39943" grpId="0" animBg="1"/>
      <p:bldP spid="39944" grpId="0" animBg="1"/>
      <p:bldP spid="39945" grpId="0" animBg="1"/>
      <p:bldP spid="39946" grpId="0" animBg="1"/>
      <p:bldP spid="399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A0CEF1-ACB6-42EB-83EF-AF168CAC0F41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3475"/>
          </a:xfrm>
        </p:spPr>
        <p:txBody>
          <a:bodyPr/>
          <a:lstStyle/>
          <a:p>
            <a:pPr eaLnBrk="1" hangingPunct="1"/>
            <a:r>
              <a:rPr lang="en-US" altLang="en-US" b="1"/>
              <a:t>Parental Consent for Assessment</a:t>
            </a:r>
            <a:endParaRPr lang="en-US" altLang="en-US" sz="2800" b="1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066800"/>
            <a:ext cx="8458200" cy="53752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An agency responsible for FAPE must seek parental consent prior to evaluation or providing special education services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An agency must make reasonable attempts to get consent of parents of children who are wards of the state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If a parent refuses consent: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/>
              <a:t>For evaluation: the agency may use due process to obtain authority for evaluation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/>
              <a:t>For services: the agency may NOT use due process in seeking to provide services; there is no fault to the public agency, and no IEP meeting is required</a:t>
            </a:r>
          </a:p>
        </p:txBody>
      </p:sp>
    </p:spTree>
    <p:extLst>
      <p:ext uri="{BB962C8B-B14F-4D97-AF65-F5344CB8AC3E}">
        <p14:creationId xmlns:p14="http://schemas.microsoft.com/office/powerpoint/2010/main" val="372018682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2B58DA-BF42-43BA-8341-E767F8615CC4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457200"/>
            <a:ext cx="7840663" cy="828675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b="1"/>
              <a:t>Assessment Process</a:t>
            </a:r>
            <a:endParaRPr lang="en-US" altLang="en-US" sz="3200" b="1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323975" y="1752600"/>
            <a:ext cx="5822950" cy="582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>
                <a:latin typeface="Helvetica" pitchFamily="34" charset="0"/>
                <a:ea typeface="ＭＳ Ｐゴシック" pitchFamily="32" charset="-128"/>
              </a:rPr>
              <a:t>MDT team conducts evaluation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028700" y="4267200"/>
            <a:ext cx="7083425" cy="582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>
                <a:latin typeface="Helvetica" pitchFamily="34" charset="0"/>
                <a:ea typeface="ＭＳ Ｐゴシック" pitchFamily="32" charset="-128"/>
              </a:rPr>
              <a:t>Does the child need special education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027113" y="2971800"/>
            <a:ext cx="7086600" cy="582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>
                <a:latin typeface="Helvetica" pitchFamily="34" charset="0"/>
                <a:ea typeface="ＭＳ Ｐゴシック" pitchFamily="32" charset="-128"/>
              </a:rPr>
              <a:t>Does the child have an IDEA disability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443163" y="5486400"/>
            <a:ext cx="4256087" cy="582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>
                <a:latin typeface="Helvetica" pitchFamily="34" charset="0"/>
                <a:ea typeface="ＭＳ Ｐゴシック" pitchFamily="32" charset="-128"/>
              </a:rPr>
              <a:t>Appoints IEP team</a:t>
            </a:r>
          </a:p>
        </p:txBody>
      </p:sp>
      <p:sp>
        <p:nvSpPr>
          <p:cNvPr id="41991" name="AutoShape 7" descr="arrow pointing down"/>
          <p:cNvSpPr>
            <a:spLocks noChangeArrowheads="1"/>
          </p:cNvSpPr>
          <p:nvPr/>
        </p:nvSpPr>
        <p:spPr bwMode="auto">
          <a:xfrm>
            <a:off x="4381500" y="25146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2" name="AutoShape 8" descr="arrow pointing down"/>
          <p:cNvSpPr>
            <a:spLocks noChangeArrowheads="1"/>
          </p:cNvSpPr>
          <p:nvPr/>
        </p:nvSpPr>
        <p:spPr bwMode="auto">
          <a:xfrm>
            <a:off x="4381500" y="36576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3" name="AutoShape 9" descr="arrow pointing down"/>
          <p:cNvSpPr>
            <a:spLocks noChangeArrowheads="1"/>
          </p:cNvSpPr>
          <p:nvPr/>
        </p:nvSpPr>
        <p:spPr bwMode="auto">
          <a:xfrm>
            <a:off x="4381500" y="49530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0559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  <p:bldP spid="41988" grpId="0" animBg="1"/>
      <p:bldP spid="41989" grpId="0" animBg="1"/>
      <p:bldP spid="41990" grpId="0" animBg="1"/>
      <p:bldP spid="41991" grpId="0" animBg="1"/>
      <p:bldP spid="41992" grpId="0" animBg="1"/>
      <p:bldP spid="419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CFA1DC-CF73-4ADE-9376-4D2202F60D0F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991600" cy="11430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b="1"/>
              <a:t>Determining Needed Evaluation Data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/>
              <a:t>Review existing evaluation data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sz="3200"/>
              <a:t>Parentally provided information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sz="3200"/>
              <a:t>Classroom-based assessments and observations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sz="3200"/>
              <a:t>Observations by teachers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sz="3200"/>
              <a:t>Formal and informal assessments</a:t>
            </a:r>
          </a:p>
        </p:txBody>
      </p:sp>
    </p:spTree>
    <p:extLst>
      <p:ext uri="{BB962C8B-B14F-4D97-AF65-F5344CB8AC3E}">
        <p14:creationId xmlns:p14="http://schemas.microsoft.com/office/powerpoint/2010/main" val="329507462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419F49-68C2-4C9C-8341-687E1B2107B4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0668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b="1"/>
              <a:t>Evaluation Data Needed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572000"/>
          </a:xfrm>
          <a:noFill/>
        </p:spPr>
        <p:txBody>
          <a:bodyPr lIns="90487" tIns="44450" rIns="90487" bIns="44450"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Identify the data that is needed to determine: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3200"/>
              <a:t>Category of disability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3200"/>
              <a:t>Present levels of performance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3200"/>
              <a:t>Special education &amp; related services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3200"/>
              <a:t>Modifications to allow child to meet IEP goals and participate in general education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3200"/>
              <a:t>The student’s progress</a:t>
            </a:r>
          </a:p>
        </p:txBody>
      </p:sp>
    </p:spTree>
    <p:extLst>
      <p:ext uri="{BB962C8B-B14F-4D97-AF65-F5344CB8AC3E}">
        <p14:creationId xmlns:p14="http://schemas.microsoft.com/office/powerpoint/2010/main" val="309878202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55BFE8-AA85-41DB-82A4-44D7A3E1DE20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b="1"/>
              <a:t>Evaluation Materials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37338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/>
              <a:t>Test and Evaluation materials</a:t>
            </a:r>
          </a:p>
          <a:p>
            <a:pPr eaLnBrk="1" hangingPunct="1"/>
            <a:r>
              <a:rPr lang="en-US" altLang="en-US"/>
              <a:t>Must not be discriminatory</a:t>
            </a:r>
          </a:p>
          <a:p>
            <a:pPr eaLnBrk="1" hangingPunct="1"/>
            <a:r>
              <a:rPr lang="en-US" altLang="en-US"/>
              <a:t>Must be given in the child’s native language or mode of communication</a:t>
            </a:r>
          </a:p>
          <a:p>
            <a:pPr eaLnBrk="1" hangingPunct="1"/>
            <a:r>
              <a:rPr lang="en-US" altLang="en-US"/>
              <a:t>Must be used to assess all areas related to the suspected disability</a:t>
            </a:r>
          </a:p>
          <a:p>
            <a:pPr eaLnBrk="1" hangingPunct="1"/>
            <a:r>
              <a:rPr lang="en-US" altLang="en-US"/>
              <a:t>Technically sound instruments to assess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sz="3200"/>
              <a:t>Cognitive and behavioral factors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sz="3200"/>
              <a:t>Physical and developmental factors</a:t>
            </a:r>
          </a:p>
        </p:txBody>
      </p:sp>
    </p:spTree>
    <p:extLst>
      <p:ext uri="{BB962C8B-B14F-4D97-AF65-F5344CB8AC3E}">
        <p14:creationId xmlns:p14="http://schemas.microsoft.com/office/powerpoint/2010/main" val="390325534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973</Words>
  <Application>Microsoft Office PowerPoint</Application>
  <PresentationFormat>On-screen Show (4:3)</PresentationFormat>
  <Paragraphs>115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Helvetica</vt:lpstr>
      <vt:lpstr>Times New Roman</vt:lpstr>
      <vt:lpstr>Wingdings</vt:lpstr>
      <vt:lpstr>Office Theme</vt:lpstr>
      <vt:lpstr>Identification, Assessment, and Evaluation</vt:lpstr>
      <vt:lpstr>Purposes of Assessment/Evaluation</vt:lpstr>
      <vt:lpstr>Requesting an Assessment/Evaluation</vt:lpstr>
      <vt:lpstr>Referral Process</vt:lpstr>
      <vt:lpstr>Parental Consent for Assessment</vt:lpstr>
      <vt:lpstr>Assessment Process</vt:lpstr>
      <vt:lpstr>Determining Needed Evaluation Data</vt:lpstr>
      <vt:lpstr>Evaluation Data Needed</vt:lpstr>
      <vt:lpstr>Evaluation Materials</vt:lpstr>
      <vt:lpstr>Standardized Tests</vt:lpstr>
      <vt:lpstr>Evaluation Procedures</vt:lpstr>
      <vt:lpstr>Nondiscriminatory Evaluation</vt:lpstr>
      <vt:lpstr>Interpreting Evaluation Data</vt:lpstr>
      <vt:lpstr>Procedures for Initial Evaluation</vt:lpstr>
      <vt:lpstr>Special Rules for Determining Eligibility in IDEA 2004</vt:lpstr>
      <vt:lpstr>Eligibility for Learning Disabilities (IDEA 2004)</vt:lpstr>
      <vt:lpstr>Triennial Reevaluation</vt:lpstr>
      <vt:lpstr>Reevaluation of Students Who Graduate</vt:lpstr>
      <vt:lpstr>Independent Educational Evaluations (IEE)</vt:lpstr>
    </vt:vector>
  </TitlesOfParts>
  <Company>Old Dominion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Identification, Assessment, and Evaluation</dc:title>
  <dc:creator>Butler, Carroll M.</dc:creator>
  <cp:lastModifiedBy>Kim Sopko</cp:lastModifiedBy>
  <cp:revision>2</cp:revision>
  <dcterms:created xsi:type="dcterms:W3CDTF">2014-09-12T00:58:06Z</dcterms:created>
  <dcterms:modified xsi:type="dcterms:W3CDTF">2022-06-16T20:04:35Z</dcterms:modified>
</cp:coreProperties>
</file>