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B069F-E613-4FAE-BF4E-963C09381092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639E0-5849-47FB-9B5E-A87DD9AAB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80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031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4404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rIns="90487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1110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8262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8630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919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677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6434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2528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59190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Good faith attempts at inclusion</a:t>
            </a:r>
          </a:p>
          <a:p>
            <a:r>
              <a:rPr lang="en-US" altLang="en-US" smtClean="0"/>
              <a:t>1. Provision of supplementary aids &amp; services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1391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IEP was developed prior to the meeting and the parents were not informed that they had an option to disagree</a:t>
            </a:r>
          </a:p>
          <a:p>
            <a:endParaRPr lang="en-US" altLang="en-US" smtClean="0"/>
          </a:p>
          <a:p>
            <a:r>
              <a:rPr lang="en-US" altLang="en-US" smtClean="0"/>
              <a:t>Schools were not seen as making reasonable efforts at including the child</a:t>
            </a:r>
          </a:p>
          <a:p>
            <a:r>
              <a:rPr lang="en-US" altLang="en-US" smtClean="0"/>
              <a:t>    a.  Supplementary aids &amp; services</a:t>
            </a:r>
          </a:p>
          <a:p>
            <a:r>
              <a:rPr lang="en-US" altLang="en-US" smtClean="0"/>
              <a:t>    b.  Accomodations in the mainstream</a:t>
            </a: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85286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3088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337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2698-AFB0-41FE-A0BE-00C4B45DF23C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86C7-150C-485B-A795-6B5C5DA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0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2698-AFB0-41FE-A0BE-00C4B45DF23C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86C7-150C-485B-A795-6B5C5DA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7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2698-AFB0-41FE-A0BE-00C4B45DF23C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86C7-150C-485B-A795-6B5C5DA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1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2698-AFB0-41FE-A0BE-00C4B45DF23C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86C7-150C-485B-A795-6B5C5DA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8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2698-AFB0-41FE-A0BE-00C4B45DF23C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86C7-150C-485B-A795-6B5C5DA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9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2698-AFB0-41FE-A0BE-00C4B45DF23C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86C7-150C-485B-A795-6B5C5DA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2698-AFB0-41FE-A0BE-00C4B45DF23C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86C7-150C-485B-A795-6B5C5DA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5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2698-AFB0-41FE-A0BE-00C4B45DF23C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86C7-150C-485B-A795-6B5C5DA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8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2698-AFB0-41FE-A0BE-00C4B45DF23C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86C7-150C-485B-A795-6B5C5DA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4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2698-AFB0-41FE-A0BE-00C4B45DF23C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86C7-150C-485B-A795-6B5C5DA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7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2698-AFB0-41FE-A0BE-00C4B45DF23C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86C7-150C-485B-A795-6B5C5DA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5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2698-AFB0-41FE-A0BE-00C4B45DF23C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86C7-150C-485B-A795-6B5C5DA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7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LEAST RESTRICTIVE ENVIRONMENT (LRE)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05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EFC51C-8CC7-498C-9DE9-38494C77934B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0" y="685800"/>
            <a:ext cx="8369300" cy="942975"/>
          </a:xfrm>
          <a:noFill/>
        </p:spPr>
        <p:txBody>
          <a:bodyPr lIns="90488" tIns="44450" rIns="90488" bIns="44450" anchor="b">
            <a:normAutofit fontScale="90000"/>
          </a:bodyPr>
          <a:lstStyle/>
          <a:p>
            <a:pPr eaLnBrk="1" hangingPunct="1"/>
            <a:r>
              <a:rPr lang="en-US" altLang="en-US" sz="4400" b="1" smtClean="0"/>
              <a:t>Inappropriate Considerations in LRE Decisions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75" y="1981200"/>
            <a:ext cx="8274050" cy="4267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Placement according to category or severity</a:t>
            </a:r>
            <a:endParaRPr lang="en-US" altLang="en-US" sz="3600" smtClean="0"/>
          </a:p>
          <a:p>
            <a:pPr eaLnBrk="1" hangingPunct="1"/>
            <a:r>
              <a:rPr lang="en-US" altLang="en-US" smtClean="0"/>
              <a:t>Placement where services are traditionally provided</a:t>
            </a:r>
            <a:endParaRPr lang="en-US" altLang="en-US" sz="3600" smtClean="0"/>
          </a:p>
          <a:p>
            <a:pPr eaLnBrk="1" hangingPunct="1"/>
            <a:r>
              <a:rPr lang="en-US" altLang="en-US" smtClean="0"/>
              <a:t>Citing disruption w/o evidence of behavior management attempts</a:t>
            </a:r>
          </a:p>
          <a:p>
            <a:pPr eaLnBrk="1" hangingPunct="1"/>
            <a:r>
              <a:rPr lang="en-US" altLang="en-US" smtClean="0"/>
              <a:t>Cost, unless excessive</a:t>
            </a:r>
          </a:p>
        </p:txBody>
      </p:sp>
    </p:spTree>
    <p:extLst>
      <p:ext uri="{BB962C8B-B14F-4D97-AF65-F5344CB8AC3E}">
        <p14:creationId xmlns:p14="http://schemas.microsoft.com/office/powerpoint/2010/main" val="294609432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BA095E-358F-4F0E-85DA-99225CB29108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848600" cy="509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400" b="1" smtClean="0"/>
              <a:t>More Inappropriate  Actions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 eaLnBrk="1" hangingPunct="1"/>
            <a:r>
              <a:rPr lang="en-US" altLang="en-US" smtClean="0"/>
              <a:t>Removing a student from general class placement unless education there with the use of supplementary aids and services cannot be achieved satisfactorily </a:t>
            </a:r>
          </a:p>
          <a:p>
            <a:pPr eaLnBrk="1" hangingPunct="1"/>
            <a:r>
              <a:rPr lang="en-US" altLang="en-US" smtClean="0"/>
              <a:t>Adopting a “full inclusion” policy instead of using the continuum of alternative placements</a:t>
            </a:r>
          </a:p>
          <a:p>
            <a:pPr eaLnBrk="1" hangingPunct="1"/>
            <a:r>
              <a:rPr lang="en-US" altLang="en-US" smtClean="0"/>
              <a:t>Excluding parents from placement decisions</a:t>
            </a:r>
          </a:p>
          <a:p>
            <a:pPr eaLnBrk="1" hangingPunct="1"/>
            <a:r>
              <a:rPr lang="en-US" altLang="en-US" smtClean="0"/>
              <a:t>Failing to follow the procedural requirements of the IDEA for all changes of placement</a:t>
            </a:r>
          </a:p>
        </p:txBody>
      </p:sp>
    </p:spTree>
    <p:extLst>
      <p:ext uri="{BB962C8B-B14F-4D97-AF65-F5344CB8AC3E}">
        <p14:creationId xmlns:p14="http://schemas.microsoft.com/office/powerpoint/2010/main" val="565251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929996-A73D-48E5-9E40-C41C69DE0630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446088"/>
            <a:ext cx="7907338" cy="85725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4400" b="1" smtClean="0"/>
              <a:t>Determining Placement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876800"/>
          </a:xfrm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mtClean="0"/>
              <a:t>IEP team should determine placement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mtClean="0"/>
              <a:t>The IEP must be developed before placement decision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mtClean="0"/>
              <a:t>The IDEA presumes that students will participate with nondisabled students in general education settings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3200" smtClean="0"/>
              <a:t>If not, the IEP must explain why 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mtClean="0"/>
              <a:t>Include positive behavioral supports and interventions in general education settings</a:t>
            </a:r>
          </a:p>
        </p:txBody>
      </p:sp>
    </p:spTree>
    <p:extLst>
      <p:ext uri="{BB962C8B-B14F-4D97-AF65-F5344CB8AC3E}">
        <p14:creationId xmlns:p14="http://schemas.microsoft.com/office/powerpoint/2010/main" val="968092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6542E9-AE35-429C-B546-A2CCC9FA53D5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3" y="331788"/>
            <a:ext cx="7339012" cy="85725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US" altLang="en-US" sz="4400" b="1" smtClean="0"/>
              <a:t>Factors in Placement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572000"/>
          </a:xfrm>
          <a:noFill/>
        </p:spPr>
        <p:txBody>
          <a:bodyPr lIns="90488" tIns="44450" rIns="90488" bIns="44450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Placement in the neighborhood school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mtClean="0"/>
              <a:t>Unless the IEP requires otherwise, students with disabilities should be educated in their neighborhood school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mtClean="0"/>
              <a:t>Courts have consistently held that the IDEA creates a presumption in favor of the neighborhood school but does not guarantee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Interests of peers without disabilities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“where a child is so disruptive...that the education of other students is significantly impaired...regular class placement would not be appropriate...” 34 C.F.R. § 300.552, comment</a:t>
            </a:r>
          </a:p>
        </p:txBody>
      </p:sp>
    </p:spTree>
    <p:extLst>
      <p:ext uri="{BB962C8B-B14F-4D97-AF65-F5344CB8AC3E}">
        <p14:creationId xmlns:p14="http://schemas.microsoft.com/office/powerpoint/2010/main" val="215118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1E0093-EF97-43E2-8EE3-C15CA33EFC15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3" y="331788"/>
            <a:ext cx="7339012" cy="85725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US" altLang="en-US" sz="4400" b="1" smtClean="0"/>
              <a:t>Factors in Placement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5720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Placement in the private school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mtClean="0"/>
              <a:t>Clevenger v. Oakridge School Board </a:t>
            </a:r>
            <a:r>
              <a:rPr lang="en-US" altLang="en-US" sz="1600" smtClean="0"/>
              <a:t>(1984)</a:t>
            </a:r>
            <a:r>
              <a:rPr lang="en-US" alt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Parental Reimbursement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mtClean="0"/>
              <a:t>Florence County School district Four v. Carter </a:t>
            </a:r>
            <a:r>
              <a:rPr lang="en-US" altLang="en-US" sz="1600" smtClean="0"/>
              <a:t>(1993) 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mtClean="0"/>
              <a:t>New York City B of Ed v. Tom F. </a:t>
            </a:r>
            <a:r>
              <a:rPr lang="en-US" altLang="en-US" sz="1600" smtClean="0"/>
              <a:t>(2007) 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mtClean="0"/>
              <a:t>Forest Grove School district v. T. A. </a:t>
            </a:r>
            <a:r>
              <a:rPr lang="en-US" altLang="en-US" sz="1600" smtClean="0"/>
              <a:t>(2009)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Religious Groups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mtClean="0"/>
              <a:t>B of Ed of Kiryas Joel Village v. Grumet </a:t>
            </a:r>
            <a:r>
              <a:rPr lang="en-US" altLang="en-US" sz="1600" smtClean="0"/>
              <a:t>(1994)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Funding Limitations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418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F46BCF-F5F5-4975-A634-AE3B2251E17C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533400"/>
            <a:ext cx="7286625" cy="527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400" b="1" smtClean="0"/>
              <a:t>More Important Factors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Is the program appropriate for the student?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Is the entire continuum of placements available if needed?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Is placement determined annually?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Are individualized placement decisions made by the IEP team and other qualified personnel?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Are students placed in their home school if appropriate?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Are students with disabilities educated with nondisabled students? </a:t>
            </a:r>
          </a:p>
        </p:txBody>
      </p:sp>
    </p:spTree>
    <p:extLst>
      <p:ext uri="{BB962C8B-B14F-4D97-AF65-F5344CB8AC3E}">
        <p14:creationId xmlns:p14="http://schemas.microsoft.com/office/powerpoint/2010/main" val="54711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53BE98-9A82-4737-91D3-29435010E21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931863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US" altLang="en-US" sz="4400" b="1" smtClean="0"/>
              <a:t>Least Restrictive Environment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1350"/>
            <a:ext cx="8991600" cy="4049713"/>
          </a:xfrm>
          <a:noFill/>
        </p:spPr>
        <p:txBody>
          <a:bodyPr lIns="90488" tIns="44450" rIns="90488" bIns="44450"/>
          <a:lstStyle/>
          <a:p>
            <a:pPr marL="609600" indent="-609600" eaLnBrk="1" hangingPunct="1">
              <a:buClr>
                <a:schemeClr val="tx1"/>
              </a:buClr>
            </a:pPr>
            <a:r>
              <a:rPr lang="en-US" altLang="en-US" dirty="0" smtClean="0"/>
              <a:t>To the maximum extent appropriate children with disabilities are to be educated with children who are not disabled </a:t>
            </a:r>
          </a:p>
          <a:p>
            <a:pPr marL="609600" indent="-609600" eaLnBrk="1" hangingPunct="1">
              <a:buClr>
                <a:schemeClr val="tx1"/>
              </a:buClr>
            </a:pPr>
            <a:r>
              <a:rPr lang="en-US" altLang="en-US" dirty="0" smtClean="0"/>
              <a:t>Removal may only occur when education in regular classes with the use of supplementary aids and services cannot  be achieved satisfactorily</a:t>
            </a:r>
          </a:p>
        </p:txBody>
      </p:sp>
    </p:spTree>
    <p:extLst>
      <p:ext uri="{BB962C8B-B14F-4D97-AF65-F5344CB8AC3E}">
        <p14:creationId xmlns:p14="http://schemas.microsoft.com/office/powerpoint/2010/main" val="3289153861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AB3CDD-B9F9-47FF-AFFC-8B536346E888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52400"/>
            <a:ext cx="7696200" cy="1295400"/>
          </a:xfrm>
          <a:noFill/>
        </p:spPr>
        <p:txBody>
          <a:bodyPr lIns="90488" tIns="44450" rIns="90488" bIns="44450" anchor="b">
            <a:normAutofit fontScale="90000"/>
          </a:bodyPr>
          <a:lstStyle/>
          <a:p>
            <a:pPr eaLnBrk="1" hangingPunct="1"/>
            <a:r>
              <a:rPr lang="en-US" altLang="en-US" sz="4400" b="1" smtClean="0"/>
              <a:t>Continuum of Alternative Placements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124200" y="1447800"/>
            <a:ext cx="29765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/>
              <a:t>Regular Classroom</a:t>
            </a:r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 rot="16200000" flipH="1">
            <a:off x="4276725" y="1819275"/>
            <a:ext cx="628650" cy="6477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FF50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352800" y="2514600"/>
            <a:ext cx="2486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/>
              <a:t>Special Classes</a:t>
            </a:r>
          </a:p>
        </p:txBody>
      </p:sp>
      <p:sp>
        <p:nvSpPr>
          <p:cNvPr id="4103" name="AutoShape 6"/>
          <p:cNvSpPr>
            <a:spLocks noChangeArrowheads="1"/>
          </p:cNvSpPr>
          <p:nvPr/>
        </p:nvSpPr>
        <p:spPr bwMode="auto">
          <a:xfrm rot="16200000" flipH="1">
            <a:off x="4276725" y="2886075"/>
            <a:ext cx="628650" cy="6477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FF50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3352800" y="3581400"/>
            <a:ext cx="25161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/>
              <a:t>Special Schools</a:t>
            </a:r>
          </a:p>
        </p:txBody>
      </p:sp>
      <p:sp>
        <p:nvSpPr>
          <p:cNvPr id="4105" name="AutoShape 8"/>
          <p:cNvSpPr>
            <a:spLocks noChangeArrowheads="1"/>
          </p:cNvSpPr>
          <p:nvPr/>
        </p:nvSpPr>
        <p:spPr bwMode="auto">
          <a:xfrm rot="16200000" flipH="1">
            <a:off x="4276725" y="5019675"/>
            <a:ext cx="628650" cy="6477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FF50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3048000" y="5638800"/>
            <a:ext cx="29654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/>
              <a:t>Hospital/Institution</a:t>
            </a:r>
          </a:p>
        </p:txBody>
      </p:sp>
      <p:sp>
        <p:nvSpPr>
          <p:cNvPr id="4107" name="AutoShape 8"/>
          <p:cNvSpPr>
            <a:spLocks noChangeArrowheads="1"/>
          </p:cNvSpPr>
          <p:nvPr/>
        </p:nvSpPr>
        <p:spPr bwMode="auto">
          <a:xfrm rot="16200000" flipH="1">
            <a:off x="4276725" y="3952875"/>
            <a:ext cx="628650" cy="6477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FF50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Rectangle 9"/>
          <p:cNvSpPr>
            <a:spLocks noChangeArrowheads="1"/>
          </p:cNvSpPr>
          <p:nvPr/>
        </p:nvSpPr>
        <p:spPr bwMode="auto">
          <a:xfrm>
            <a:off x="3657600" y="4572000"/>
            <a:ext cx="19764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/>
              <a:t>Homebound</a:t>
            </a:r>
          </a:p>
        </p:txBody>
      </p:sp>
    </p:spTree>
    <p:extLst>
      <p:ext uri="{BB962C8B-B14F-4D97-AF65-F5344CB8AC3E}">
        <p14:creationId xmlns:p14="http://schemas.microsoft.com/office/powerpoint/2010/main" val="457898424"/>
      </p:ext>
    </p:extLst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235A74-DB57-4339-86A3-6D8204E5CCD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US" altLang="en-US" sz="4400" b="1" smtClean="0"/>
              <a:t>The Roncker Portability Test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524000"/>
            <a:ext cx="8051800" cy="4724400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altLang="en-US" sz="3600" smtClean="0"/>
              <a:t>In a case where the segregated facility is considered superior, the court should determine whether the services which make that placement superior could feasibly be provided in a nonsegregated setting</a:t>
            </a:r>
          </a:p>
        </p:txBody>
      </p:sp>
    </p:spTree>
    <p:extLst>
      <p:ext uri="{BB962C8B-B14F-4D97-AF65-F5344CB8AC3E}">
        <p14:creationId xmlns:p14="http://schemas.microsoft.com/office/powerpoint/2010/main" val="24492869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7C8233-8506-49FF-BE27-5506870B8D10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  <a:noFill/>
        </p:spPr>
        <p:txBody>
          <a:bodyPr lIns="90488" tIns="44450" rIns="90488" bIns="44450" anchor="b">
            <a:normAutofit fontScale="90000"/>
          </a:bodyPr>
          <a:lstStyle/>
          <a:p>
            <a:pPr eaLnBrk="1" hangingPunct="1"/>
            <a:r>
              <a:rPr lang="en-US" altLang="en-US" sz="4400" b="1" smtClean="0"/>
              <a:t>The Daniel R.R. Two-Part Test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76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  <a:spcAft>
                <a:spcPct val="100000"/>
              </a:spcAft>
              <a:buFontTx/>
              <a:buNone/>
            </a:pPr>
            <a:r>
              <a:rPr lang="en-US" altLang="en-US" i="1" smtClean="0">
                <a:solidFill>
                  <a:schemeClr val="tx2"/>
                </a:solidFill>
              </a:rPr>
              <a:t>1st Part - </a:t>
            </a:r>
            <a:r>
              <a:rPr lang="en-US" altLang="en-US" smtClean="0"/>
              <a:t>Can education in the regular classroom, with supplementary aids and services, be satisfactorily achieved?</a:t>
            </a: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Tx/>
              <a:buNone/>
            </a:pPr>
            <a:r>
              <a:rPr lang="en-US" altLang="en-US" i="1" smtClean="0">
                <a:solidFill>
                  <a:schemeClr val="tx2"/>
                </a:solidFill>
              </a:rPr>
              <a:t>2nd Part </a:t>
            </a:r>
            <a:r>
              <a:rPr lang="en-US" altLang="en-US" smtClean="0"/>
              <a:t>-</a:t>
            </a:r>
            <a:r>
              <a:rPr lang="en-US" altLang="en-US" smtClean="0">
                <a:solidFill>
                  <a:schemeClr val="bg2"/>
                </a:solidFill>
              </a:rPr>
              <a:t> </a:t>
            </a:r>
            <a:r>
              <a:rPr lang="en-US" altLang="en-US" smtClean="0"/>
              <a:t>If it cannot, and the student is removed, is he/she mainstreamed to the maximum extent appropriate?</a:t>
            </a:r>
            <a:r>
              <a:rPr lang="en-US" altLang="en-US" i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89652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699A83-FA02-407A-90C0-60B24D8E4CB2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533400"/>
            <a:ext cx="7086600" cy="1276350"/>
          </a:xfrm>
          <a:noFill/>
        </p:spPr>
        <p:txBody>
          <a:bodyPr lIns="90488" tIns="44450" rIns="90488" bIns="44450" anchor="b">
            <a:normAutofit fontScale="90000"/>
          </a:bodyPr>
          <a:lstStyle/>
          <a:p>
            <a:pPr eaLnBrk="1" hangingPunct="1"/>
            <a:r>
              <a:rPr lang="en-US" altLang="en-US" sz="4400" b="1" smtClean="0"/>
              <a:t>The Rachel H. Test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752600"/>
            <a:ext cx="7772400" cy="45466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i="1" dirty="0" smtClean="0">
                <a:solidFill>
                  <a:schemeClr val="tx2"/>
                </a:solidFill>
              </a:rPr>
              <a:t>1st Factor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- Educational benefits of the regular v. special classroom</a:t>
            </a:r>
          </a:p>
          <a:p>
            <a:pPr eaLnBrk="1" hangingPunct="1">
              <a:defRPr/>
            </a:pPr>
            <a:r>
              <a:rPr lang="en-US" i="1" dirty="0" smtClean="0">
                <a:solidFill>
                  <a:schemeClr val="tx2"/>
                </a:solidFill>
              </a:rPr>
              <a:t>2nd Factor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- Non-academic benefits of regular v. special classroom</a:t>
            </a:r>
          </a:p>
          <a:p>
            <a:pPr eaLnBrk="1" hangingPunct="1">
              <a:defRPr/>
            </a:pPr>
            <a:r>
              <a:rPr lang="en-US" i="1" dirty="0" smtClean="0">
                <a:solidFill>
                  <a:schemeClr val="tx2"/>
                </a:solidFill>
              </a:rPr>
              <a:t>3rd Factor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- Effect of the student on the education of others</a:t>
            </a:r>
            <a:endParaRPr lang="en-US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i="1" dirty="0" smtClean="0">
                <a:solidFill>
                  <a:schemeClr val="tx2"/>
                </a:solidFill>
              </a:rPr>
              <a:t>4th Factor</a:t>
            </a:r>
            <a:r>
              <a:rPr lang="en-US" dirty="0" smtClean="0"/>
              <a:t> - The cost of mainstreaming</a:t>
            </a:r>
            <a:endParaRPr lang="en-US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68533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5B743D-987A-4979-8D1A-29B16B0C63E3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457200"/>
            <a:ext cx="8915400" cy="12954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US" altLang="en-US" sz="4400" b="1" smtClean="0"/>
              <a:t>What Was Done Correctly?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z="28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95500"/>
            <a:ext cx="8534400" cy="4114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600" smtClean="0"/>
              <a:t>Good-faith attempts at inclusion</a:t>
            </a:r>
          </a:p>
          <a:p>
            <a:pPr eaLnBrk="1" hangingPunct="1"/>
            <a:r>
              <a:rPr lang="en-US" altLang="en-US" sz="3600" smtClean="0"/>
              <a:t>Parents were involved </a:t>
            </a:r>
          </a:p>
          <a:p>
            <a:pPr eaLnBrk="1" hangingPunct="1"/>
            <a:r>
              <a:rPr lang="en-US" altLang="en-US" sz="3600" smtClean="0"/>
              <a:t>Excellent documentation kept</a:t>
            </a:r>
          </a:p>
          <a:p>
            <a:pPr eaLnBrk="1" hangingPunct="1"/>
            <a:r>
              <a:rPr lang="en-US" altLang="en-US" sz="3600" smtClean="0"/>
              <a:t>Integration used when appropriate</a:t>
            </a:r>
          </a:p>
        </p:txBody>
      </p:sp>
    </p:spTree>
    <p:extLst>
      <p:ext uri="{BB962C8B-B14F-4D97-AF65-F5344CB8AC3E}">
        <p14:creationId xmlns:p14="http://schemas.microsoft.com/office/powerpoint/2010/main" val="343089269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A9F04C-8DB8-490C-8EBE-CF961D3C56B3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  <a:noFill/>
        </p:spPr>
        <p:txBody>
          <a:bodyPr lIns="90488" tIns="44450" rIns="90488" bIns="44450" anchor="b">
            <a:normAutofit fontScale="90000"/>
          </a:bodyPr>
          <a:lstStyle/>
          <a:p>
            <a:pPr eaLnBrk="1" hangingPunct="1"/>
            <a:r>
              <a:rPr lang="en-US" altLang="en-US" sz="4400" b="1" smtClean="0"/>
              <a:t>What Was Done Incorrectly?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endParaRPr lang="en-US" altLang="en-US" sz="36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91550" cy="504825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600" smtClean="0"/>
              <a:t>Failure to make efforts to accommodate the child in the mainstream</a:t>
            </a:r>
          </a:p>
          <a:p>
            <a:pPr eaLnBrk="1" hangingPunct="1"/>
            <a:r>
              <a:rPr lang="en-US" altLang="en-US" sz="3600" smtClean="0"/>
              <a:t>Full continuum of alternatives not considered in placing student</a:t>
            </a:r>
          </a:p>
          <a:p>
            <a:pPr eaLnBrk="1" hangingPunct="1"/>
            <a:r>
              <a:rPr lang="en-US" altLang="en-US" sz="3600" smtClean="0"/>
              <a:t>Insufficient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12551844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41C2C3-ADA4-4DB2-B2F1-C8B9296F5B07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76200"/>
            <a:ext cx="7543800" cy="9906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US" altLang="en-US" b="1" smtClean="0"/>
              <a:t>Themes of Litigation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19200"/>
            <a:ext cx="8458200" cy="4476750"/>
          </a:xfrm>
          <a:noFill/>
        </p:spPr>
        <p:txBody>
          <a:bodyPr lIns="90488" tIns="44450" rIns="90488" bIns="44450"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Appropriateness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3200" smtClean="0"/>
              <a:t>LRE is not intended to replace appropriateness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Individualization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3200" smtClean="0"/>
              <a:t>One size does not fit all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Options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3200" smtClean="0"/>
              <a:t>Entire continuum of placements must be available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Integration/Inclusion Bias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3200" smtClean="0"/>
              <a:t>We must start with the notion of integration</a:t>
            </a:r>
          </a:p>
        </p:txBody>
      </p:sp>
    </p:spTree>
    <p:extLst>
      <p:ext uri="{BB962C8B-B14F-4D97-AF65-F5344CB8AC3E}">
        <p14:creationId xmlns:p14="http://schemas.microsoft.com/office/powerpoint/2010/main" val="119317067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696</Words>
  <Application>Microsoft Office PowerPoint</Application>
  <PresentationFormat>On-screen Show (4:3)</PresentationFormat>
  <Paragraphs>98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</vt:lpstr>
      <vt:lpstr>Office Theme</vt:lpstr>
      <vt:lpstr>LEAST RESTRICTIVE ENVIRONMENT (LRE)</vt:lpstr>
      <vt:lpstr>Least Restrictive Environment</vt:lpstr>
      <vt:lpstr>Continuum of Alternative Placements</vt:lpstr>
      <vt:lpstr>The Roncker Portability Test</vt:lpstr>
      <vt:lpstr>The Daniel R.R. Two-Part Test </vt:lpstr>
      <vt:lpstr>The Rachel H. Test </vt:lpstr>
      <vt:lpstr>What Was Done Correctly? </vt:lpstr>
      <vt:lpstr>What Was Done Incorrectly? </vt:lpstr>
      <vt:lpstr>Themes of Litigation</vt:lpstr>
      <vt:lpstr>Inappropriate Considerations in LRE Decisions</vt:lpstr>
      <vt:lpstr>More Inappropriate  Actions</vt:lpstr>
      <vt:lpstr>Determining Placement</vt:lpstr>
      <vt:lpstr>Factors in Placement</vt:lpstr>
      <vt:lpstr>Factors in Placement</vt:lpstr>
      <vt:lpstr>More Important Factors</vt:lpstr>
    </vt:vector>
  </TitlesOfParts>
  <Company>Old Dominion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Least Restrictive Environment</dc:title>
  <dc:creator>Butler, Carroll M.</dc:creator>
  <cp:lastModifiedBy>Butler, Carroll M.</cp:lastModifiedBy>
  <cp:revision>4</cp:revision>
  <dcterms:created xsi:type="dcterms:W3CDTF">2014-09-12T01:01:33Z</dcterms:created>
  <dcterms:modified xsi:type="dcterms:W3CDTF">2021-12-27T17:56:42Z</dcterms:modified>
</cp:coreProperties>
</file>