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422" r:id="rId6"/>
    <p:sldId id="261" r:id="rId7"/>
    <p:sldId id="260" r:id="rId8"/>
    <p:sldId id="262" r:id="rId9"/>
    <p:sldId id="423"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Sopko" userId="75025cb190781c5c" providerId="LiveId" clId="{F36FD7D2-4679-407E-9D7D-B4D88B4CD69D}"/>
    <pc:docChg chg="modSld">
      <pc:chgData name="Kim Sopko" userId="75025cb190781c5c" providerId="LiveId" clId="{F36FD7D2-4679-407E-9D7D-B4D88B4CD69D}" dt="2023-03-07T23:30:51.542" v="6" actId="20577"/>
      <pc:docMkLst>
        <pc:docMk/>
      </pc:docMkLst>
      <pc:sldChg chg="modSp mod">
        <pc:chgData name="Kim Sopko" userId="75025cb190781c5c" providerId="LiveId" clId="{F36FD7D2-4679-407E-9D7D-B4D88B4CD69D}" dt="2023-03-07T23:30:51.542" v="6" actId="20577"/>
        <pc:sldMkLst>
          <pc:docMk/>
          <pc:sldMk cId="352494682" sldId="423"/>
        </pc:sldMkLst>
        <pc:spChg chg="mod">
          <ac:chgData name="Kim Sopko" userId="75025cb190781c5c" providerId="LiveId" clId="{F36FD7D2-4679-407E-9D7D-B4D88B4CD69D}" dt="2023-03-07T23:30:51.542" v="6" actId="20577"/>
          <ac:spMkLst>
            <pc:docMk/>
            <pc:sldMk cId="352494682" sldId="423"/>
            <ac:spMk id="2" creationId="{A9B35AB1-2744-A2F8-3282-48473D18626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69489-1E17-D44A-B2AE-F359F2CC3F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09B3A-5901-A2C2-D0AC-F03F7E794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1E6C87-78B6-907C-D84A-3A9146233C51}"/>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6D51C8ED-1382-C488-F8A0-F9BB882BF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C91D72-E875-A5FE-87B9-F42CA094EAC7}"/>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742226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4DEF8-D9CD-7269-1B58-290140F90A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EB68A2-D3F7-9074-B66A-9BF83ABB6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40B985-EEB7-519A-4DD4-92307A6A1E89}"/>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8221F9EA-5005-5883-3847-881C34A8B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7A07E-5246-93C4-99CC-2336B7A9C752}"/>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40367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0EA642-E180-CBA2-F412-60897DE896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317C55-4F39-FA73-BF6C-DEC17CBDBF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D822AC-EFFA-E618-1705-E5E0414475E8}"/>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1DAE57F5-DE3F-3AC0-3061-DDEC26DD9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77EAD-BDC2-05C6-B93A-844F504D16E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61681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609601" y="1554921"/>
            <a:ext cx="10977033"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16117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631F-1E3C-776A-51D8-428529D10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B29589-6D49-6D5C-A67F-BAC47B87C2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30769-0C53-A188-FE7F-0BBC4A3F018A}"/>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B679A44B-5AF8-10BF-7507-E097B8007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0912C-CF17-1CBB-3357-E8B3015FB0A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44439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B02D6-20DC-02D2-468B-D3259CAA7E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72227E-00E9-201B-A1D3-AD7BD88D41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DF352-594A-EBC6-C68C-9CD813A80FE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5967F144-F83E-C259-5C00-777E5FBCC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64EF7-0933-D5EA-EFF4-907CF2A8020B}"/>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535589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51CB5-331E-2C24-E47A-F528C0E59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8B5EBD-4524-86C0-80A3-23DF112CB1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06C6CD-4712-9CF5-CBC3-E3BE1A392D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5F7809-DEAF-4612-7038-770C702B0E0E}"/>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30F25AE2-52DE-A86E-D0AF-D88A67722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FAE211-F224-E4A6-D513-57FDE1F4766D}"/>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0934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040D6-0DBB-DDB7-DB21-51C2993AA4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85A0DD-9F49-157C-F392-61679D803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08B700-5FB9-0D8F-1DAD-0A3C5F2400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157E74-04DF-19DD-F2A1-C39729154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2A7B31-CAF7-556C-F0AE-C71D1DE2F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9E6009-BFF8-0A8A-1EA6-827CC4CD0E9B}"/>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8" name="Footer Placeholder 7">
            <a:extLst>
              <a:ext uri="{FF2B5EF4-FFF2-40B4-BE49-F238E27FC236}">
                <a16:creationId xmlns:a16="http://schemas.microsoft.com/office/drawing/2014/main" id="{0551E055-0A9B-A888-07D2-8B1D9A9738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02E1EEE-4404-F72E-E384-AA433C4F29C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185737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EFE26-277B-3052-7568-3A4BE26760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79128F-99FE-B7A9-8461-38C851DEDFE3}"/>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4" name="Footer Placeholder 3">
            <a:extLst>
              <a:ext uri="{FF2B5EF4-FFF2-40B4-BE49-F238E27FC236}">
                <a16:creationId xmlns:a16="http://schemas.microsoft.com/office/drawing/2014/main" id="{DA20912F-98DE-F627-E352-C2CB85170A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D68053-7A36-26CE-FD0F-B754D6E323DC}"/>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3535591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EA4CA-B972-AA0E-38AE-086495B914AC}"/>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3" name="Footer Placeholder 2">
            <a:extLst>
              <a:ext uri="{FF2B5EF4-FFF2-40B4-BE49-F238E27FC236}">
                <a16:creationId xmlns:a16="http://schemas.microsoft.com/office/drawing/2014/main" id="{1951274E-C143-8EAD-68E5-019BBADE0B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30C61F-F448-D86D-2039-BD38269294B1}"/>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700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EA8B-4392-D34B-510D-802A70806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041512-F3BA-A1E2-561A-1602358C2C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986253-79E1-AA5C-EDAD-E5698B1C4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586D92-38AD-FF4E-0143-AE8434673C54}"/>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6C40ABDC-F0D0-4339-6E8F-D6D0D1CF36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5DE02A-1D7A-62B0-D977-73D2BBB2D1C3}"/>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63318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93987-AB23-81E0-431C-DD1DACECA9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72C922-55CC-F147-8CBF-8657A8F0B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CFB55D-D3D1-DA5D-4EDB-55BE783E7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6388AB-5D59-7B3A-85FE-CCD55E013576}"/>
              </a:ext>
            </a:extLst>
          </p:cNvPr>
          <p:cNvSpPr>
            <a:spLocks noGrp="1"/>
          </p:cNvSpPr>
          <p:nvPr>
            <p:ph type="dt" sz="half" idx="10"/>
          </p:nvPr>
        </p:nvSpPr>
        <p:spPr/>
        <p:txBody>
          <a:bodyPr/>
          <a:lstStyle/>
          <a:p>
            <a:fld id="{0D55D648-87FB-4110-BDAB-102BE934EA5D}" type="datetimeFigureOut">
              <a:rPr lang="en-US" smtClean="0"/>
              <a:t>3/7/2023</a:t>
            </a:fld>
            <a:endParaRPr lang="en-US"/>
          </a:p>
        </p:txBody>
      </p:sp>
      <p:sp>
        <p:nvSpPr>
          <p:cNvPr id="6" name="Footer Placeholder 5">
            <a:extLst>
              <a:ext uri="{FF2B5EF4-FFF2-40B4-BE49-F238E27FC236}">
                <a16:creationId xmlns:a16="http://schemas.microsoft.com/office/drawing/2014/main" id="{58E00501-FF1F-1BD1-223D-DFF6B2CA9A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A3234C-1E8A-56BC-AE7F-A126A138E1E8}"/>
              </a:ext>
            </a:extLst>
          </p:cNvPr>
          <p:cNvSpPr>
            <a:spLocks noGrp="1"/>
          </p:cNvSpPr>
          <p:nvPr>
            <p:ph type="sldNum" sz="quarter" idx="12"/>
          </p:nvPr>
        </p:nvSpPr>
        <p:spPr/>
        <p:txBody>
          <a:bodyPr/>
          <a:lstStyle/>
          <a:p>
            <a:fld id="{EFAA6156-2706-41C9-91C0-4F44A9D6C6BC}" type="slidenum">
              <a:rPr lang="en-US" smtClean="0"/>
              <a:t>‹#›</a:t>
            </a:fld>
            <a:endParaRPr lang="en-US"/>
          </a:p>
        </p:txBody>
      </p:sp>
    </p:spTree>
    <p:extLst>
      <p:ext uri="{BB962C8B-B14F-4D97-AF65-F5344CB8AC3E}">
        <p14:creationId xmlns:p14="http://schemas.microsoft.com/office/powerpoint/2010/main" val="298095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614B8B-B5DA-A865-557D-1E6ECEA45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2DB5B2-0F0A-2568-7215-BDE28D87AC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F6415-BBAB-C332-CF74-D749320C6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5D648-87FB-4110-BDAB-102BE934EA5D}" type="datetimeFigureOut">
              <a:rPr lang="en-US" smtClean="0"/>
              <a:t>3/7/2023</a:t>
            </a:fld>
            <a:endParaRPr lang="en-US"/>
          </a:p>
        </p:txBody>
      </p:sp>
      <p:sp>
        <p:nvSpPr>
          <p:cNvPr id="5" name="Footer Placeholder 4">
            <a:extLst>
              <a:ext uri="{FF2B5EF4-FFF2-40B4-BE49-F238E27FC236}">
                <a16:creationId xmlns:a16="http://schemas.microsoft.com/office/drawing/2014/main" id="{9AC4B917-9782-B7FF-72EC-D0586FDA86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A95206-CBFE-6C0D-5B75-0FAA54EB5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A6156-2706-41C9-91C0-4F44A9D6C6BC}" type="slidenum">
              <a:rPr lang="en-US" smtClean="0"/>
              <a:t>‹#›</a:t>
            </a:fld>
            <a:endParaRPr lang="en-US"/>
          </a:p>
        </p:txBody>
      </p:sp>
    </p:spTree>
    <p:extLst>
      <p:ext uri="{BB962C8B-B14F-4D97-AF65-F5344CB8AC3E}">
        <p14:creationId xmlns:p14="http://schemas.microsoft.com/office/powerpoint/2010/main" val="289063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ites.ed.gov/idea/regs/b/a/300.8/c/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utismspeaks.org/get-involved" TargetMode="External"/><Relationship Id="rId2" Type="http://schemas.openxmlformats.org/officeDocument/2006/relationships/hyperlink" Target="https://autismnavigator.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6354-4833-B65C-E446-4F4E8C4E7D6D}"/>
              </a:ext>
            </a:extLst>
          </p:cNvPr>
          <p:cNvSpPr>
            <a:spLocks noGrp="1"/>
          </p:cNvSpPr>
          <p:nvPr>
            <p:ph type="ctrTitle"/>
          </p:nvPr>
        </p:nvSpPr>
        <p:spPr/>
        <p:txBody>
          <a:bodyPr/>
          <a:lstStyle/>
          <a:p>
            <a:r>
              <a:rPr lang="en-US" b="1" dirty="0"/>
              <a:t>Autism Spectrum Disorder</a:t>
            </a:r>
          </a:p>
        </p:txBody>
      </p:sp>
      <p:sp>
        <p:nvSpPr>
          <p:cNvPr id="3" name="Subtitle 2">
            <a:extLst>
              <a:ext uri="{FF2B5EF4-FFF2-40B4-BE49-F238E27FC236}">
                <a16:creationId xmlns:a16="http://schemas.microsoft.com/office/drawing/2014/main" id="{49F2C94A-16D0-A7B0-88EE-ED8BE28C956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386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CA713-BE5C-BF6C-AE10-5C65AEC23489}"/>
              </a:ext>
            </a:extLst>
          </p:cNvPr>
          <p:cNvSpPr>
            <a:spLocks noGrp="1"/>
          </p:cNvSpPr>
          <p:nvPr>
            <p:ph type="title"/>
          </p:nvPr>
        </p:nvSpPr>
        <p:spPr/>
        <p:txBody>
          <a:bodyPr/>
          <a:lstStyle/>
          <a:p>
            <a:r>
              <a:rPr lang="en-US" b="1" dirty="0"/>
              <a:t>Instructional Strategies</a:t>
            </a:r>
          </a:p>
        </p:txBody>
      </p:sp>
      <p:sp>
        <p:nvSpPr>
          <p:cNvPr id="3" name="Content Placeholder 2">
            <a:extLst>
              <a:ext uri="{FF2B5EF4-FFF2-40B4-BE49-F238E27FC236}">
                <a16:creationId xmlns:a16="http://schemas.microsoft.com/office/drawing/2014/main" id="{41F2A48A-FD03-CEF4-F654-222A07973718}"/>
              </a:ext>
            </a:extLst>
          </p:cNvPr>
          <p:cNvSpPr>
            <a:spLocks noGrp="1"/>
          </p:cNvSpPr>
          <p:nvPr>
            <p:ph idx="1"/>
          </p:nvPr>
        </p:nvSpPr>
        <p:spPr/>
        <p:txBody>
          <a:bodyPr/>
          <a:lstStyle/>
          <a:p>
            <a:r>
              <a:rPr lang="en-IN" dirty="0"/>
              <a:t>Children with autism are among the most difficult students to teach</a:t>
            </a:r>
          </a:p>
          <a:p>
            <a:r>
              <a:rPr lang="en-IN" dirty="0"/>
              <a:t>Early Intensive </a:t>
            </a:r>
            <a:r>
              <a:rPr lang="en-IN" dirty="0" err="1"/>
              <a:t>Behavioral</a:t>
            </a:r>
            <a:r>
              <a:rPr lang="en-IN" dirty="0"/>
              <a:t> Intervention</a:t>
            </a:r>
          </a:p>
          <a:p>
            <a:r>
              <a:rPr lang="en-IN" dirty="0"/>
              <a:t>Applied </a:t>
            </a:r>
            <a:r>
              <a:rPr lang="en-IN" dirty="0" err="1"/>
              <a:t>Behavior</a:t>
            </a:r>
            <a:r>
              <a:rPr lang="en-IN" dirty="0"/>
              <a:t> Analysis (A B A)</a:t>
            </a:r>
          </a:p>
          <a:p>
            <a:pPr lvl="1"/>
            <a:r>
              <a:rPr lang="en-IN" sz="2800" dirty="0"/>
              <a:t>Discrete Trial Training</a:t>
            </a:r>
          </a:p>
          <a:p>
            <a:r>
              <a:rPr lang="en-IN" dirty="0"/>
              <a:t>Visual Supports</a:t>
            </a:r>
          </a:p>
          <a:p>
            <a:pPr lvl="1"/>
            <a:r>
              <a:rPr lang="en-IN" sz="2800" dirty="0"/>
              <a:t>Visual Activity Schedule</a:t>
            </a:r>
          </a:p>
          <a:p>
            <a:pPr lvl="1"/>
            <a:r>
              <a:rPr lang="en-IN" sz="2800" dirty="0"/>
              <a:t>Social Stories</a:t>
            </a:r>
          </a:p>
          <a:p>
            <a:endParaRPr lang="en-US" dirty="0"/>
          </a:p>
        </p:txBody>
      </p:sp>
    </p:spTree>
    <p:extLst>
      <p:ext uri="{BB962C8B-B14F-4D97-AF65-F5344CB8AC3E}">
        <p14:creationId xmlns:p14="http://schemas.microsoft.com/office/powerpoint/2010/main" val="408767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BFD42-365A-71A3-5EFA-6D5FAD8EAE95}"/>
              </a:ext>
            </a:extLst>
          </p:cNvPr>
          <p:cNvSpPr>
            <a:spLocks noGrp="1"/>
          </p:cNvSpPr>
          <p:nvPr>
            <p:ph type="title"/>
          </p:nvPr>
        </p:nvSpPr>
        <p:spPr/>
        <p:txBody>
          <a:bodyPr/>
          <a:lstStyle/>
          <a:p>
            <a:r>
              <a:rPr lang="en-US" b="1" dirty="0"/>
              <a:t>Accommodations/Modifications</a:t>
            </a:r>
          </a:p>
        </p:txBody>
      </p:sp>
      <p:sp>
        <p:nvSpPr>
          <p:cNvPr id="3" name="Content Placeholder 2">
            <a:extLst>
              <a:ext uri="{FF2B5EF4-FFF2-40B4-BE49-F238E27FC236}">
                <a16:creationId xmlns:a16="http://schemas.microsoft.com/office/drawing/2014/main" id="{E763C094-88BA-FCAE-4BA9-4033C6CDB1AE}"/>
              </a:ext>
            </a:extLst>
          </p:cNvPr>
          <p:cNvSpPr>
            <a:spLocks noGrp="1"/>
          </p:cNvSpPr>
          <p:nvPr>
            <p:ph idx="1"/>
          </p:nvPr>
        </p:nvSpPr>
        <p:spPr/>
        <p:txBody>
          <a:bodyPr>
            <a:normAutofit/>
          </a:bodyPr>
          <a:lstStyle/>
          <a:p>
            <a:r>
              <a:rPr lang="en-IN" sz="2800" dirty="0"/>
              <a:t>High frequency of instructional time per minute; </a:t>
            </a:r>
          </a:p>
          <a:p>
            <a:r>
              <a:rPr lang="en-IN" sz="2800" dirty="0"/>
              <a:t>careful specification of and planning for transferring the control of students’ responses from teacher-contrived antecedent and consequent stimuli to naturally occurring events; </a:t>
            </a:r>
          </a:p>
          <a:p>
            <a:r>
              <a:rPr lang="en-IN" sz="2800" dirty="0"/>
              <a:t>specific strategies for promoting generalization of newly learned skills to the regular classroom, the community, and the home; </a:t>
            </a:r>
          </a:p>
          <a:p>
            <a:r>
              <a:rPr lang="en-IN" sz="2800"/>
              <a:t>continuous </a:t>
            </a:r>
            <a:r>
              <a:rPr lang="en-IN" sz="2800" dirty="0"/>
              <a:t>recording of data on performance of targeted skills; </a:t>
            </a:r>
            <a:r>
              <a:rPr lang="en-IN" sz="2800"/>
              <a:t>and </a:t>
            </a:r>
          </a:p>
          <a:p>
            <a:r>
              <a:rPr lang="en-IN" sz="2800"/>
              <a:t>the </a:t>
            </a:r>
            <a:r>
              <a:rPr lang="en-IN" sz="2800" dirty="0"/>
              <a:t>daily review of data for decision making</a:t>
            </a:r>
          </a:p>
          <a:p>
            <a:endParaRPr lang="en-IN" dirty="0"/>
          </a:p>
          <a:p>
            <a:endParaRPr lang="en-US" dirty="0"/>
          </a:p>
        </p:txBody>
      </p:sp>
    </p:spTree>
    <p:extLst>
      <p:ext uri="{BB962C8B-B14F-4D97-AF65-F5344CB8AC3E}">
        <p14:creationId xmlns:p14="http://schemas.microsoft.com/office/powerpoint/2010/main" val="1321292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C5D0-9F79-B0AB-CB73-AD61B9B5A32C}"/>
              </a:ext>
            </a:extLst>
          </p:cNvPr>
          <p:cNvSpPr>
            <a:spLocks noGrp="1"/>
          </p:cNvSpPr>
          <p:nvPr>
            <p:ph type="title"/>
          </p:nvPr>
        </p:nvSpPr>
        <p:spPr/>
        <p:txBody>
          <a:bodyPr/>
          <a:lstStyle/>
          <a:p>
            <a:r>
              <a:rPr lang="en-US" b="1"/>
              <a:t>Placements</a:t>
            </a:r>
          </a:p>
        </p:txBody>
      </p:sp>
      <p:sp>
        <p:nvSpPr>
          <p:cNvPr id="3" name="Content Placeholder 2">
            <a:extLst>
              <a:ext uri="{FF2B5EF4-FFF2-40B4-BE49-F238E27FC236}">
                <a16:creationId xmlns:a16="http://schemas.microsoft.com/office/drawing/2014/main" id="{4381185F-1209-7E65-5DF4-55D666AB7EE9}"/>
              </a:ext>
            </a:extLst>
          </p:cNvPr>
          <p:cNvSpPr>
            <a:spLocks noGrp="1"/>
          </p:cNvSpPr>
          <p:nvPr>
            <p:ph idx="1"/>
          </p:nvPr>
        </p:nvSpPr>
        <p:spPr/>
        <p:txBody>
          <a:bodyPr/>
          <a:lstStyle/>
          <a:p>
            <a:r>
              <a:rPr lang="en-IN" dirty="0"/>
              <a:t>Students with autism are increasingly placed in general education classrooms for the purpose of improved social integration.</a:t>
            </a:r>
          </a:p>
          <a:p>
            <a:r>
              <a:rPr lang="en-IN" dirty="0"/>
              <a:t>General education success typically depends on:</a:t>
            </a:r>
          </a:p>
          <a:p>
            <a:pPr lvl="1"/>
            <a:r>
              <a:rPr lang="en-IN" sz="2800" dirty="0"/>
              <a:t>Displaying near-zero levels of challenging </a:t>
            </a:r>
            <a:r>
              <a:rPr lang="en-IN" sz="2800" dirty="0" err="1"/>
              <a:t>behaviors</a:t>
            </a:r>
            <a:endParaRPr lang="en-IN" sz="2800" dirty="0"/>
          </a:p>
          <a:p>
            <a:pPr lvl="1"/>
            <a:r>
              <a:rPr lang="en-IN" sz="2800" dirty="0"/>
              <a:t>Participating and learning in group lessons</a:t>
            </a:r>
          </a:p>
          <a:p>
            <a:pPr lvl="1"/>
            <a:r>
              <a:rPr lang="en-IN" sz="2800" dirty="0"/>
              <a:t>Completing assigned tasks independently</a:t>
            </a:r>
          </a:p>
          <a:p>
            <a:pPr lvl="1"/>
            <a:r>
              <a:rPr lang="en-IN" sz="2800" dirty="0"/>
              <a:t>Interacting with peers appropriately</a:t>
            </a:r>
          </a:p>
          <a:p>
            <a:pPr lvl="1"/>
            <a:r>
              <a:rPr lang="en-IN" sz="2800" dirty="0"/>
              <a:t>Complying with class rules and procedures</a:t>
            </a:r>
          </a:p>
          <a:p>
            <a:pPr lvl="1"/>
            <a:r>
              <a:rPr lang="en-IN" sz="2800" dirty="0"/>
              <a:t>Getting teacher attention appropriately</a:t>
            </a:r>
          </a:p>
          <a:p>
            <a:endParaRPr lang="en-US" dirty="0"/>
          </a:p>
        </p:txBody>
      </p:sp>
    </p:spTree>
    <p:extLst>
      <p:ext uri="{BB962C8B-B14F-4D97-AF65-F5344CB8AC3E}">
        <p14:creationId xmlns:p14="http://schemas.microsoft.com/office/powerpoint/2010/main" val="158807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8EB91-2924-2FFF-FF84-828CF308045B}"/>
              </a:ext>
            </a:extLst>
          </p:cNvPr>
          <p:cNvSpPr>
            <a:spLocks noGrp="1"/>
          </p:cNvSpPr>
          <p:nvPr>
            <p:ph type="title"/>
          </p:nvPr>
        </p:nvSpPr>
        <p:spPr>
          <a:xfrm>
            <a:off x="710979" y="94780"/>
            <a:ext cx="10515600" cy="899133"/>
          </a:xfrm>
        </p:spPr>
        <p:txBody>
          <a:bodyPr/>
          <a:lstStyle/>
          <a:p>
            <a:r>
              <a:rPr lang="en-US" b="1" dirty="0"/>
              <a:t>Definition</a:t>
            </a:r>
          </a:p>
        </p:txBody>
      </p:sp>
      <p:sp>
        <p:nvSpPr>
          <p:cNvPr id="3" name="Content Placeholder 2">
            <a:extLst>
              <a:ext uri="{FF2B5EF4-FFF2-40B4-BE49-F238E27FC236}">
                <a16:creationId xmlns:a16="http://schemas.microsoft.com/office/drawing/2014/main" id="{FA4C249A-2955-2EE4-B54E-5D68A61C3B99}"/>
              </a:ext>
            </a:extLst>
          </p:cNvPr>
          <p:cNvSpPr>
            <a:spLocks noGrp="1"/>
          </p:cNvSpPr>
          <p:nvPr>
            <p:ph idx="1"/>
          </p:nvPr>
        </p:nvSpPr>
        <p:spPr>
          <a:xfrm>
            <a:off x="710979" y="993912"/>
            <a:ext cx="10515600" cy="5430741"/>
          </a:xfrm>
        </p:spPr>
        <p:txBody>
          <a:bodyPr>
            <a:normAutofit fontScale="92500" lnSpcReduction="10000"/>
          </a:bodyPr>
          <a:lstStyle/>
          <a:p>
            <a:r>
              <a:rPr lang="en-US" b="1" dirty="0"/>
              <a:t>IDEA Definition </a:t>
            </a:r>
            <a:r>
              <a:rPr lang="en-US" dirty="0">
                <a:hlinkClick r:id="rId2"/>
              </a:rPr>
              <a:t>§300.8 (c) (1) </a:t>
            </a:r>
            <a:endParaRPr lang="en-US" dirty="0"/>
          </a:p>
          <a:p>
            <a:r>
              <a:rPr lang="en-US" dirty="0"/>
              <a:t>(i) Autism means a developmental disability significantly affecting verbal and nonverbal communication and social interaction, generally evident before age three, that adversely affects a child’s educational performance. Other characteristics often associated with autism are engagement in repetitive activities and stereotyped movements, resistance to environmental change or change in daily routines, and unusual responses to sensory experiences.</a:t>
            </a:r>
          </a:p>
          <a:p>
            <a:r>
              <a:rPr lang="en-US" dirty="0"/>
              <a:t>(ii) Autism does not apply if a child’s educational performance is adversely affected primarily because the child has an emotional disturbance, as defined in paragraph (c)(4) of this section.</a:t>
            </a:r>
          </a:p>
          <a:p>
            <a:r>
              <a:rPr lang="en-US" dirty="0"/>
              <a:t>(iii) A child who manifests the characteristics of autism after age three could be identified as having autism if the criteria in paragraph (c)(1)(i) of this section are satisfied.</a:t>
            </a:r>
          </a:p>
          <a:p>
            <a:endParaRPr lang="en-US" dirty="0"/>
          </a:p>
        </p:txBody>
      </p:sp>
    </p:spTree>
    <p:extLst>
      <p:ext uri="{BB962C8B-B14F-4D97-AF65-F5344CB8AC3E}">
        <p14:creationId xmlns:p14="http://schemas.microsoft.com/office/powerpoint/2010/main" val="38330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8A506-94A3-A03F-AFCC-A1A3482E00C3}"/>
              </a:ext>
            </a:extLst>
          </p:cNvPr>
          <p:cNvSpPr>
            <a:spLocks noGrp="1"/>
          </p:cNvSpPr>
          <p:nvPr>
            <p:ph type="title"/>
          </p:nvPr>
        </p:nvSpPr>
        <p:spPr>
          <a:xfrm>
            <a:off x="838200" y="-87463"/>
            <a:ext cx="10515600" cy="906447"/>
          </a:xfrm>
        </p:spPr>
        <p:txBody>
          <a:bodyPr/>
          <a:lstStyle/>
          <a:p>
            <a:r>
              <a:rPr lang="en-US" b="1" dirty="0"/>
              <a:t>Eligibility Criteria</a:t>
            </a:r>
          </a:p>
        </p:txBody>
      </p:sp>
      <p:sp>
        <p:nvSpPr>
          <p:cNvPr id="3" name="Content Placeholder 2">
            <a:extLst>
              <a:ext uri="{FF2B5EF4-FFF2-40B4-BE49-F238E27FC236}">
                <a16:creationId xmlns:a16="http://schemas.microsoft.com/office/drawing/2014/main" id="{57A1BF98-1668-EE15-4D77-70EE32D1D78B}"/>
              </a:ext>
            </a:extLst>
          </p:cNvPr>
          <p:cNvSpPr>
            <a:spLocks noGrp="1"/>
          </p:cNvSpPr>
          <p:nvPr>
            <p:ph idx="1"/>
          </p:nvPr>
        </p:nvSpPr>
        <p:spPr>
          <a:xfrm>
            <a:off x="838200" y="818984"/>
            <a:ext cx="11255734" cy="6039016"/>
          </a:xfrm>
        </p:spPr>
        <p:txBody>
          <a:bodyPr>
            <a:normAutofit fontScale="92500" lnSpcReduction="20000"/>
          </a:bodyPr>
          <a:lstStyle/>
          <a:p>
            <a:r>
              <a:rPr lang="en-US" dirty="0">
                <a:effectLst/>
                <a:latin typeface="Arial" panose="020B0604020202020204" pitchFamily="34" charset="0"/>
              </a:rPr>
              <a:t>Autism is a clinical term as well as an educational disability identification. A clinical or</a:t>
            </a:r>
            <a:br>
              <a:rPr lang="en-US" dirty="0"/>
            </a:br>
            <a:r>
              <a:rPr lang="en-US" dirty="0">
                <a:effectLst/>
                <a:latin typeface="Arial" panose="020B0604020202020204" pitchFamily="34" charset="0"/>
              </a:rPr>
              <a:t>medical diagnosis may inform the eligibility team, but does not equate to eligibility under IDEA. Virginia Regulations Governing Special Education for Students with Disabilities does not require a medical diagnosis for determining eligibility for special education services. While the Diagnostic and Statistical Manual Fifth Edition (DSM-V) may be used for medical or clinical diagnosis, educational identification is made using the Virginia eligibility criteria set forth in regulation which includes terms that differ from the current DSM.</a:t>
            </a:r>
            <a:br>
              <a:rPr lang="en-US" dirty="0"/>
            </a:br>
            <a:r>
              <a:rPr lang="en-US" dirty="0">
                <a:latin typeface="Arial" panose="020B0604020202020204" pitchFamily="34" charset="0"/>
              </a:rPr>
              <a:t>E</a:t>
            </a:r>
            <a:r>
              <a:rPr lang="en-US" dirty="0">
                <a:effectLst/>
                <a:latin typeface="Arial" panose="020B0604020202020204" pitchFamily="34" charset="0"/>
              </a:rPr>
              <a:t>ducational eligibility under the category of autism includes students with Asperger’s Disorder, Rhett’s Disorder, Childhood Disintegrative Disorder,</a:t>
            </a:r>
            <a:br>
              <a:rPr lang="en-US" dirty="0"/>
            </a:br>
            <a:r>
              <a:rPr lang="en-US" dirty="0">
                <a:effectLst/>
                <a:latin typeface="Arial" panose="020B0604020202020204" pitchFamily="34" charset="0"/>
              </a:rPr>
              <a:t>Pervasive Developmental Disorder - Not otherwise specified, and atypical autism. Criteria for autism under IDEA also requires documentation of adverse educational impact and need for specially designed instruction. Documentation of characteristics, such impairments in social interaction or communication, should describe or specify the significance of the impairment compared to typical peers. The description of the characteristics may also be used when documenting the adverse impact on the student’s education.</a:t>
            </a:r>
            <a:endParaRPr lang="en-US" dirty="0"/>
          </a:p>
        </p:txBody>
      </p:sp>
    </p:spTree>
    <p:extLst>
      <p:ext uri="{BB962C8B-B14F-4D97-AF65-F5344CB8AC3E}">
        <p14:creationId xmlns:p14="http://schemas.microsoft.com/office/powerpoint/2010/main" val="20571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65DBC-8DCD-87F8-7CDC-032E274B9808}"/>
              </a:ext>
            </a:extLst>
          </p:cNvPr>
          <p:cNvSpPr>
            <a:spLocks noGrp="1"/>
          </p:cNvSpPr>
          <p:nvPr>
            <p:ph type="title"/>
          </p:nvPr>
        </p:nvSpPr>
        <p:spPr/>
        <p:txBody>
          <a:bodyPr/>
          <a:lstStyle/>
          <a:p>
            <a:r>
              <a:rPr lang="en-US" b="1" dirty="0"/>
              <a:t>Professional Advocacy Organizations</a:t>
            </a:r>
          </a:p>
        </p:txBody>
      </p:sp>
      <p:sp>
        <p:nvSpPr>
          <p:cNvPr id="3" name="Content Placeholder 2">
            <a:extLst>
              <a:ext uri="{FF2B5EF4-FFF2-40B4-BE49-F238E27FC236}">
                <a16:creationId xmlns:a16="http://schemas.microsoft.com/office/drawing/2014/main" id="{BA101F4D-5CAB-A3A5-075F-2AA000EB67AC}"/>
              </a:ext>
            </a:extLst>
          </p:cNvPr>
          <p:cNvSpPr>
            <a:spLocks noGrp="1"/>
          </p:cNvSpPr>
          <p:nvPr>
            <p:ph idx="1"/>
          </p:nvPr>
        </p:nvSpPr>
        <p:spPr/>
        <p:txBody>
          <a:bodyPr/>
          <a:lstStyle/>
          <a:p>
            <a:r>
              <a:rPr lang="en-US" dirty="0"/>
              <a:t>The </a:t>
            </a:r>
            <a:r>
              <a:rPr lang="en-US" dirty="0">
                <a:hlinkClick r:id="rId2"/>
              </a:rPr>
              <a:t>First Words Project-Autism Navigator</a:t>
            </a:r>
            <a:r>
              <a:rPr lang="en-US" dirty="0"/>
              <a:t> does research related to early identification of autism spectrum disorder and thus contains information regarding early social communication (e.g., 16 by 16)</a:t>
            </a:r>
          </a:p>
          <a:p>
            <a:r>
              <a:rPr lang="en-US" dirty="0">
                <a:hlinkClick r:id="rId3"/>
              </a:rPr>
              <a:t>Autism Speaks</a:t>
            </a:r>
            <a:r>
              <a:rPr lang="en-US" dirty="0"/>
              <a:t> is an organization that provides resources and information regarding ASD.</a:t>
            </a:r>
          </a:p>
          <a:p>
            <a:endParaRPr lang="en-US" dirty="0"/>
          </a:p>
        </p:txBody>
      </p:sp>
    </p:spTree>
    <p:extLst>
      <p:ext uri="{BB962C8B-B14F-4D97-AF65-F5344CB8AC3E}">
        <p14:creationId xmlns:p14="http://schemas.microsoft.com/office/powerpoint/2010/main" val="200156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72800" cy="985962"/>
          </a:xfrm>
        </p:spPr>
        <p:txBody>
          <a:bodyPr>
            <a:normAutofit/>
          </a:bodyPr>
          <a:lstStyle/>
          <a:p>
            <a:r>
              <a:rPr lang="en-IN" sz="4400" dirty="0">
                <a:solidFill>
                  <a:schemeClr val="tx1"/>
                </a:solidFill>
              </a:rPr>
              <a:t>Identification and Assessment</a:t>
            </a:r>
            <a:endParaRPr lang="en-IN" sz="2800" b="0" dirty="0">
              <a:solidFill>
                <a:schemeClr val="tx1"/>
              </a:solidFill>
            </a:endParaRPr>
          </a:p>
        </p:txBody>
      </p:sp>
      <p:sp>
        <p:nvSpPr>
          <p:cNvPr id="3" name="Content Placeholder 2"/>
          <p:cNvSpPr>
            <a:spLocks noGrp="1"/>
          </p:cNvSpPr>
          <p:nvPr>
            <p:ph sz="quarter" idx="13"/>
          </p:nvPr>
        </p:nvSpPr>
        <p:spPr>
          <a:xfrm>
            <a:off x="609600" y="985963"/>
            <a:ext cx="11404821" cy="5740840"/>
          </a:xfrm>
        </p:spPr>
        <p:txBody>
          <a:bodyPr>
            <a:normAutofit/>
          </a:bodyPr>
          <a:lstStyle/>
          <a:p>
            <a:r>
              <a:rPr lang="en-IN" sz="2800" dirty="0"/>
              <a:t>Early diagnosis is highly correlated with dramatically better outcomes</a:t>
            </a:r>
          </a:p>
          <a:p>
            <a:r>
              <a:rPr lang="en-IN" sz="2800" dirty="0"/>
              <a:t>Autism can be reliably diagnosed at 18 months of age</a:t>
            </a:r>
          </a:p>
          <a:p>
            <a:pPr lvl="1"/>
            <a:r>
              <a:rPr lang="en-IN" sz="2800" dirty="0"/>
              <a:t>Screening Tools</a:t>
            </a:r>
          </a:p>
          <a:p>
            <a:pPr lvl="2"/>
            <a:r>
              <a:rPr lang="en-IN" sz="2800" dirty="0"/>
              <a:t>Modified Checklist for Autism in Toddlers (M-C H A T)</a:t>
            </a:r>
          </a:p>
          <a:p>
            <a:pPr lvl="2"/>
            <a:r>
              <a:rPr lang="en-IN" sz="2800" dirty="0"/>
              <a:t>Social Communication Questionnaire (S C Q)</a:t>
            </a:r>
          </a:p>
          <a:p>
            <a:pPr lvl="2"/>
            <a:r>
              <a:rPr lang="en-IN" sz="2800" dirty="0"/>
              <a:t>Autism Spectrum Screening Questionnaire (A S S Q)</a:t>
            </a:r>
          </a:p>
          <a:p>
            <a:r>
              <a:rPr lang="en-IN" sz="2800" dirty="0"/>
              <a:t>Those who fail screening tests or whose parents or caregivers have reasons for concern undergo a complete diagnostic evaluation.</a:t>
            </a:r>
          </a:p>
          <a:p>
            <a:r>
              <a:rPr lang="en-IN" sz="2800" dirty="0"/>
              <a:t>Diagnostic Tools</a:t>
            </a:r>
          </a:p>
          <a:p>
            <a:pPr lvl="1"/>
            <a:r>
              <a:rPr lang="en-IN" sz="2800" dirty="0"/>
              <a:t>Childhood Autism Rating Scale (C A R S-2)</a:t>
            </a:r>
          </a:p>
          <a:p>
            <a:pPr lvl="1"/>
            <a:r>
              <a:rPr lang="en-IN" sz="2800" dirty="0"/>
              <a:t>Autism Diagnostic Interview – Revised (A D I-R)</a:t>
            </a:r>
          </a:p>
          <a:p>
            <a:pPr lvl="1"/>
            <a:r>
              <a:rPr lang="en-IN" sz="2800" dirty="0"/>
              <a:t>Autism Diagnostic Observation Schedule (A D O S)</a:t>
            </a:r>
          </a:p>
          <a:p>
            <a:pPr lvl="2"/>
            <a:endParaRPr lang="en-IN" dirty="0"/>
          </a:p>
        </p:txBody>
      </p:sp>
    </p:spTree>
    <p:extLst>
      <p:ext uri="{BB962C8B-B14F-4D97-AF65-F5344CB8AC3E}">
        <p14:creationId xmlns:p14="http://schemas.microsoft.com/office/powerpoint/2010/main" val="130969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C5D01-166E-4430-C83A-BECB5F0F050E}"/>
              </a:ext>
            </a:extLst>
          </p:cNvPr>
          <p:cNvSpPr>
            <a:spLocks noGrp="1"/>
          </p:cNvSpPr>
          <p:nvPr>
            <p:ph type="title"/>
          </p:nvPr>
        </p:nvSpPr>
        <p:spPr/>
        <p:txBody>
          <a:bodyPr/>
          <a:lstStyle/>
          <a:p>
            <a:r>
              <a:rPr lang="en-US" b="1" dirty="0"/>
              <a:t>Prevalence</a:t>
            </a:r>
          </a:p>
        </p:txBody>
      </p:sp>
      <p:sp>
        <p:nvSpPr>
          <p:cNvPr id="3" name="Content Placeholder 2">
            <a:extLst>
              <a:ext uri="{FF2B5EF4-FFF2-40B4-BE49-F238E27FC236}">
                <a16:creationId xmlns:a16="http://schemas.microsoft.com/office/drawing/2014/main" id="{FAC6B278-20AF-06CD-93E1-6DCC69F96B61}"/>
              </a:ext>
            </a:extLst>
          </p:cNvPr>
          <p:cNvSpPr>
            <a:spLocks noGrp="1"/>
          </p:cNvSpPr>
          <p:nvPr>
            <p:ph idx="1"/>
          </p:nvPr>
        </p:nvSpPr>
        <p:spPr>
          <a:xfrm>
            <a:off x="838200" y="1825624"/>
            <a:ext cx="10515600" cy="5032375"/>
          </a:xfrm>
        </p:spPr>
        <p:txBody>
          <a:bodyPr>
            <a:normAutofit/>
          </a:bodyPr>
          <a:lstStyle/>
          <a:p>
            <a:r>
              <a:rPr lang="en-US" dirty="0"/>
              <a:t>In 2020–21, the number of students ages 3–21 who received special education services under the Individuals with Disabilities Education Act (IDEA) was 7.2 million, or 15 percent of all public school students. </a:t>
            </a:r>
            <a:endParaRPr lang="en-IN" dirty="0"/>
          </a:p>
          <a:p>
            <a:r>
              <a:rPr lang="en-IN" dirty="0"/>
              <a:t>12</a:t>
            </a:r>
            <a:r>
              <a:rPr lang="en-IN" sz="2800" dirty="0"/>
              <a:t>% of all school-age children in special education,</a:t>
            </a:r>
            <a:r>
              <a:rPr lang="en-IN" dirty="0"/>
              <a:t> ages 3 through 21 years, received special education under the category of Autism.</a:t>
            </a:r>
          </a:p>
          <a:p>
            <a:r>
              <a:rPr lang="en-IN" dirty="0"/>
              <a:t>Autism is the fourth-largest disability category.</a:t>
            </a:r>
          </a:p>
          <a:p>
            <a:r>
              <a:rPr lang="en-IN" dirty="0"/>
              <a:t>Autism occurs in as many as 1 in 54 children</a:t>
            </a:r>
          </a:p>
          <a:p>
            <a:pPr lvl="1"/>
            <a:r>
              <a:rPr lang="en-IN" sz="2800" dirty="0"/>
              <a:t>Rise in autism prevalence is an international phenomenon</a:t>
            </a:r>
          </a:p>
          <a:p>
            <a:pPr lvl="1"/>
            <a:r>
              <a:rPr lang="en-IN" sz="2800" dirty="0"/>
              <a:t>Boys are affected nearly 5 times more often than girls</a:t>
            </a:r>
          </a:p>
          <a:p>
            <a:endParaRPr lang="en-US" dirty="0"/>
          </a:p>
        </p:txBody>
      </p:sp>
    </p:spTree>
    <p:extLst>
      <p:ext uri="{BB962C8B-B14F-4D97-AF65-F5344CB8AC3E}">
        <p14:creationId xmlns:p14="http://schemas.microsoft.com/office/powerpoint/2010/main" val="73713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40F27-CC3D-0639-18B5-1C280650F45C}"/>
              </a:ext>
            </a:extLst>
          </p:cNvPr>
          <p:cNvSpPr>
            <a:spLocks noGrp="1"/>
          </p:cNvSpPr>
          <p:nvPr>
            <p:ph type="title"/>
          </p:nvPr>
        </p:nvSpPr>
        <p:spPr/>
        <p:txBody>
          <a:bodyPr/>
          <a:lstStyle/>
          <a:p>
            <a:r>
              <a:rPr lang="en-US" b="1" dirty="0"/>
              <a:t>Causes</a:t>
            </a:r>
          </a:p>
        </p:txBody>
      </p:sp>
      <p:sp>
        <p:nvSpPr>
          <p:cNvPr id="3" name="Content Placeholder 2">
            <a:extLst>
              <a:ext uri="{FF2B5EF4-FFF2-40B4-BE49-F238E27FC236}">
                <a16:creationId xmlns:a16="http://schemas.microsoft.com/office/drawing/2014/main" id="{DD3D460F-730F-295F-ACF2-77905EE8BBA2}"/>
              </a:ext>
            </a:extLst>
          </p:cNvPr>
          <p:cNvSpPr>
            <a:spLocks noGrp="1"/>
          </p:cNvSpPr>
          <p:nvPr>
            <p:ph idx="1"/>
          </p:nvPr>
        </p:nvSpPr>
        <p:spPr>
          <a:xfrm>
            <a:off x="838200" y="1372400"/>
            <a:ext cx="10515600" cy="4351338"/>
          </a:xfrm>
        </p:spPr>
        <p:txBody>
          <a:bodyPr>
            <a:normAutofit lnSpcReduction="10000"/>
          </a:bodyPr>
          <a:lstStyle/>
          <a:p>
            <a:r>
              <a:rPr lang="en-IN" dirty="0"/>
              <a:t>Autism is a neurodevelopmental disorder with no medical or physiological marker.</a:t>
            </a:r>
          </a:p>
          <a:p>
            <a:r>
              <a:rPr lang="en-IN" dirty="0"/>
              <a:t>In 85% of cases, the cause of autism is unknown.</a:t>
            </a:r>
          </a:p>
          <a:p>
            <a:r>
              <a:rPr lang="en-IN" dirty="0"/>
              <a:t>There is a clear biological origin of autism in the form of abnormal prenatal and postnatal brain development, structure, or neurochemistry.</a:t>
            </a:r>
          </a:p>
          <a:p>
            <a:r>
              <a:rPr lang="en-IN" dirty="0"/>
              <a:t>Autism clearly has a genetic component.</a:t>
            </a:r>
          </a:p>
          <a:p>
            <a:r>
              <a:rPr lang="en-IN" dirty="0"/>
              <a:t>Combination of autism-related genes and exposure to certain environmental factors may lead to the development of autism in some children.</a:t>
            </a:r>
          </a:p>
          <a:p>
            <a:endParaRPr lang="en-US" dirty="0"/>
          </a:p>
        </p:txBody>
      </p:sp>
    </p:spTree>
    <p:extLst>
      <p:ext uri="{BB962C8B-B14F-4D97-AF65-F5344CB8AC3E}">
        <p14:creationId xmlns:p14="http://schemas.microsoft.com/office/powerpoint/2010/main" val="1683365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5AB1-2744-A2F8-3282-48473D186262}"/>
              </a:ext>
            </a:extLst>
          </p:cNvPr>
          <p:cNvSpPr>
            <a:spLocks noGrp="1"/>
          </p:cNvSpPr>
          <p:nvPr>
            <p:ph type="title"/>
          </p:nvPr>
        </p:nvSpPr>
        <p:spPr>
          <a:xfrm>
            <a:off x="838200" y="1"/>
            <a:ext cx="10515600" cy="978009"/>
          </a:xfrm>
        </p:spPr>
        <p:txBody>
          <a:bodyPr/>
          <a:lstStyle/>
          <a:p>
            <a:r>
              <a:rPr lang="en-US" b="1" dirty="0"/>
              <a:t>Characteristics</a:t>
            </a:r>
          </a:p>
        </p:txBody>
      </p:sp>
      <p:sp>
        <p:nvSpPr>
          <p:cNvPr id="3" name="Content Placeholder 2">
            <a:extLst>
              <a:ext uri="{FF2B5EF4-FFF2-40B4-BE49-F238E27FC236}">
                <a16:creationId xmlns:a16="http://schemas.microsoft.com/office/drawing/2014/main" id="{A90C7B80-FD9A-C49A-B15A-9024672B2CD5}"/>
              </a:ext>
            </a:extLst>
          </p:cNvPr>
          <p:cNvSpPr>
            <a:spLocks noGrp="1"/>
          </p:cNvSpPr>
          <p:nvPr>
            <p:ph idx="1"/>
          </p:nvPr>
        </p:nvSpPr>
        <p:spPr>
          <a:xfrm>
            <a:off x="838199" y="847614"/>
            <a:ext cx="11263685" cy="6010385"/>
          </a:xfrm>
        </p:spPr>
        <p:txBody>
          <a:bodyPr>
            <a:normAutofit fontScale="92500" lnSpcReduction="20000"/>
          </a:bodyPr>
          <a:lstStyle/>
          <a:p>
            <a:r>
              <a:rPr lang="en-IN" sz="2600" dirty="0"/>
              <a:t>Impaired Social Relationships</a:t>
            </a:r>
          </a:p>
          <a:p>
            <a:pPr lvl="1"/>
            <a:r>
              <a:rPr lang="en-IN" sz="2600" dirty="0"/>
              <a:t>Extreme aloofness</a:t>
            </a:r>
          </a:p>
          <a:p>
            <a:pPr lvl="1"/>
            <a:r>
              <a:rPr lang="en-IN" sz="2600" dirty="0"/>
              <a:t>Social situation difficulties attributed to deficits in theory of mind</a:t>
            </a:r>
          </a:p>
          <a:p>
            <a:pPr lvl="1"/>
            <a:r>
              <a:rPr lang="en-IN" sz="2600" dirty="0"/>
              <a:t>Deficits in joint attention</a:t>
            </a:r>
          </a:p>
          <a:p>
            <a:r>
              <a:rPr lang="en-IN" sz="2600" dirty="0"/>
              <a:t>Communication and Language Deficits</a:t>
            </a:r>
          </a:p>
          <a:p>
            <a:pPr lvl="1"/>
            <a:r>
              <a:rPr lang="en-IN" sz="2600" dirty="0"/>
              <a:t>Some children with autism do not speak</a:t>
            </a:r>
          </a:p>
          <a:p>
            <a:pPr lvl="1"/>
            <a:r>
              <a:rPr lang="en-IN" sz="2600" dirty="0"/>
              <a:t>Echolalia is common among those who do talk</a:t>
            </a:r>
          </a:p>
          <a:p>
            <a:pPr lvl="1"/>
            <a:r>
              <a:rPr lang="en-IN" sz="2600" dirty="0"/>
              <a:t>Concrete or literal processing of verbal information is common</a:t>
            </a:r>
          </a:p>
          <a:p>
            <a:r>
              <a:rPr lang="en-IN" sz="2600" dirty="0"/>
              <a:t>Repetitive, Ritualistic, and Unusual </a:t>
            </a:r>
            <a:r>
              <a:rPr lang="en-IN" sz="2600" dirty="0" err="1"/>
              <a:t>Behavior</a:t>
            </a:r>
            <a:r>
              <a:rPr lang="en-IN" sz="2600" dirty="0"/>
              <a:t> Patterns</a:t>
            </a:r>
          </a:p>
          <a:p>
            <a:pPr lvl="1"/>
            <a:r>
              <a:rPr lang="en-IN" sz="2600" dirty="0"/>
              <a:t>Some children exhibit stereotypy, which is a pattern of persistent and repetitive </a:t>
            </a:r>
            <a:r>
              <a:rPr lang="en-IN" sz="2600" dirty="0" err="1"/>
              <a:t>behaviors</a:t>
            </a:r>
            <a:endParaRPr lang="en-IN" sz="2600" dirty="0"/>
          </a:p>
          <a:p>
            <a:r>
              <a:rPr lang="en-IN" sz="2600" dirty="0"/>
              <a:t>Insistence on Sameness</a:t>
            </a:r>
          </a:p>
          <a:p>
            <a:pPr lvl="1"/>
            <a:r>
              <a:rPr lang="en-IN" sz="2600" dirty="0"/>
              <a:t>Children with autism are inflexible with routines</a:t>
            </a:r>
          </a:p>
          <a:p>
            <a:r>
              <a:rPr lang="en-IN" sz="2600" dirty="0"/>
              <a:t>Unusual Responsiveness to Sensory Stimuli</a:t>
            </a:r>
          </a:p>
          <a:p>
            <a:pPr lvl="1"/>
            <a:r>
              <a:rPr lang="en-IN" sz="2600" dirty="0"/>
              <a:t>70% to 80% of individuals with autism react atypically to sensory stimulation</a:t>
            </a:r>
          </a:p>
          <a:p>
            <a:pPr lvl="2"/>
            <a:r>
              <a:rPr lang="en-IN" sz="2600" dirty="0"/>
              <a:t>Over- and </a:t>
            </a:r>
            <a:r>
              <a:rPr lang="en-IN" sz="2600" dirty="0" err="1"/>
              <a:t>underresponsiveness</a:t>
            </a:r>
            <a:endParaRPr lang="en-IN" sz="2600" dirty="0"/>
          </a:p>
          <a:p>
            <a:pPr lvl="2"/>
            <a:r>
              <a:rPr lang="en-IN" sz="2600" dirty="0"/>
              <a:t>Hyposensitive and hypersensitive</a:t>
            </a:r>
          </a:p>
          <a:p>
            <a:endParaRPr lang="en-US" dirty="0"/>
          </a:p>
        </p:txBody>
      </p:sp>
    </p:spTree>
    <p:extLst>
      <p:ext uri="{BB962C8B-B14F-4D97-AF65-F5344CB8AC3E}">
        <p14:creationId xmlns:p14="http://schemas.microsoft.com/office/powerpoint/2010/main" val="368421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5AB1-2744-A2F8-3282-48473D186262}"/>
              </a:ext>
            </a:extLst>
          </p:cNvPr>
          <p:cNvSpPr>
            <a:spLocks noGrp="1"/>
          </p:cNvSpPr>
          <p:nvPr>
            <p:ph type="title"/>
          </p:nvPr>
        </p:nvSpPr>
        <p:spPr>
          <a:xfrm>
            <a:off x="838200" y="1"/>
            <a:ext cx="10515600" cy="978009"/>
          </a:xfrm>
        </p:spPr>
        <p:txBody>
          <a:bodyPr/>
          <a:lstStyle/>
          <a:p>
            <a:r>
              <a:rPr lang="en-US" b="1" dirty="0"/>
              <a:t>Characteristics part 2</a:t>
            </a:r>
          </a:p>
        </p:txBody>
      </p:sp>
      <p:sp>
        <p:nvSpPr>
          <p:cNvPr id="3" name="Content Placeholder 2">
            <a:extLst>
              <a:ext uri="{FF2B5EF4-FFF2-40B4-BE49-F238E27FC236}">
                <a16:creationId xmlns:a16="http://schemas.microsoft.com/office/drawing/2014/main" id="{A90C7B80-FD9A-C49A-B15A-9024672B2CD5}"/>
              </a:ext>
            </a:extLst>
          </p:cNvPr>
          <p:cNvSpPr>
            <a:spLocks noGrp="1"/>
          </p:cNvSpPr>
          <p:nvPr>
            <p:ph idx="1"/>
          </p:nvPr>
        </p:nvSpPr>
        <p:spPr>
          <a:xfrm>
            <a:off x="838199" y="847614"/>
            <a:ext cx="11263685" cy="6010385"/>
          </a:xfrm>
        </p:spPr>
        <p:txBody>
          <a:bodyPr>
            <a:normAutofit lnSpcReduction="10000"/>
          </a:bodyPr>
          <a:lstStyle/>
          <a:p>
            <a:r>
              <a:rPr lang="en-IN" dirty="0"/>
              <a:t>A S D occurs across the full range of intellectual abilities</a:t>
            </a:r>
          </a:p>
          <a:p>
            <a:pPr lvl="1"/>
            <a:r>
              <a:rPr lang="en-IN" sz="2800" dirty="0"/>
              <a:t>There are deficits in executive functioning</a:t>
            </a:r>
          </a:p>
          <a:p>
            <a:pPr lvl="1"/>
            <a:r>
              <a:rPr lang="en-IN" sz="2800" dirty="0"/>
              <a:t>About 10% to 15% exhibit “splinter skills”</a:t>
            </a:r>
          </a:p>
          <a:p>
            <a:pPr lvl="1"/>
            <a:r>
              <a:rPr lang="en-IN" sz="2800" dirty="0"/>
              <a:t>About 1 in 10 have savant syndrome</a:t>
            </a:r>
          </a:p>
          <a:p>
            <a:pPr lvl="1"/>
            <a:r>
              <a:rPr lang="en-IN" sz="2800" dirty="0"/>
              <a:t>Many exhibit </a:t>
            </a:r>
            <a:r>
              <a:rPr lang="en-IN" sz="2800" dirty="0" err="1"/>
              <a:t>overselectivity</a:t>
            </a:r>
            <a:endParaRPr lang="en-IN" sz="2800" dirty="0"/>
          </a:p>
          <a:p>
            <a:pPr lvl="2"/>
            <a:r>
              <a:rPr lang="en-IN" sz="2800" dirty="0"/>
              <a:t>Theory called weak central coherence</a:t>
            </a:r>
          </a:p>
          <a:p>
            <a:pPr lvl="1"/>
            <a:r>
              <a:rPr lang="en-IN" sz="2800" dirty="0"/>
              <a:t>Obsessive attention on a specific object or content</a:t>
            </a:r>
          </a:p>
          <a:p>
            <a:pPr lvl="1"/>
            <a:r>
              <a:rPr lang="en-IN" sz="2800" dirty="0"/>
              <a:t>Some possess a strong aptitude for rote memory of certain things</a:t>
            </a:r>
          </a:p>
          <a:p>
            <a:r>
              <a:rPr lang="en-IN" dirty="0"/>
              <a:t>Some students with autism exhibit property destruction, aggression toward others, and even self-injury</a:t>
            </a:r>
          </a:p>
          <a:p>
            <a:r>
              <a:rPr lang="en-IN" dirty="0"/>
              <a:t>Many experience a variety of sleep problems</a:t>
            </a:r>
          </a:p>
          <a:p>
            <a:r>
              <a:rPr lang="en-IN" dirty="0"/>
              <a:t>Some have extremely narrow food preferences</a:t>
            </a:r>
          </a:p>
          <a:p>
            <a:r>
              <a:rPr lang="en-IN" dirty="0"/>
              <a:t>Some engage in pica, which is the compulsive, recurrent consumption of </a:t>
            </a:r>
            <a:r>
              <a:rPr lang="en-IN" dirty="0" err="1"/>
              <a:t>nonfood</a:t>
            </a:r>
            <a:r>
              <a:rPr lang="en-IN" dirty="0"/>
              <a:t> items</a:t>
            </a:r>
          </a:p>
          <a:p>
            <a:endParaRPr lang="en-US" dirty="0"/>
          </a:p>
        </p:txBody>
      </p:sp>
    </p:spTree>
    <p:extLst>
      <p:ext uri="{BB962C8B-B14F-4D97-AF65-F5344CB8AC3E}">
        <p14:creationId xmlns:p14="http://schemas.microsoft.com/office/powerpoint/2010/main" val="352494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1062</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Autism Spectrum Disorder</vt:lpstr>
      <vt:lpstr>Definition</vt:lpstr>
      <vt:lpstr>Eligibility Criteria</vt:lpstr>
      <vt:lpstr>Professional Advocacy Organizations</vt:lpstr>
      <vt:lpstr>Identification and Assessment</vt:lpstr>
      <vt:lpstr>Prevalence</vt:lpstr>
      <vt:lpstr>Causes</vt:lpstr>
      <vt:lpstr>Characteristics</vt:lpstr>
      <vt:lpstr>Characteristics part 2</vt:lpstr>
      <vt:lpstr>Instructional Strategies</vt:lpstr>
      <vt:lpstr>Accommodations/Modifications</vt:lpstr>
      <vt:lpstr>Placements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dc:title>
  <dc:creator>Butler, C.J.</dc:creator>
  <cp:lastModifiedBy>Kim Sopko</cp:lastModifiedBy>
  <cp:revision>2</cp:revision>
  <dcterms:created xsi:type="dcterms:W3CDTF">2023-03-01T17:41:03Z</dcterms:created>
  <dcterms:modified xsi:type="dcterms:W3CDTF">2023-03-07T23:31:01Z</dcterms:modified>
</cp:coreProperties>
</file>