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434" r:id="rId6"/>
    <p:sldId id="261" r:id="rId7"/>
    <p:sldId id="260" r:id="rId8"/>
    <p:sldId id="262" r:id="rId9"/>
    <p:sldId id="421" r:id="rId10"/>
    <p:sldId id="422" r:id="rId11"/>
    <p:sldId id="423" r:id="rId12"/>
    <p:sldId id="263"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643"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Sopko" userId="75025cb190781c5c" providerId="LiveId" clId="{F31E622B-0E5D-468A-9E56-23C77FDC842F}"/>
    <pc:docChg chg="custSel modSld">
      <pc:chgData name="Kim Sopko" userId="75025cb190781c5c" providerId="LiveId" clId="{F31E622B-0E5D-468A-9E56-23C77FDC842F}" dt="2023-03-07T23:31:13.482" v="0" actId="478"/>
      <pc:docMkLst>
        <pc:docMk/>
      </pc:docMkLst>
      <pc:sldChg chg="delSp mod">
        <pc:chgData name="Kim Sopko" userId="75025cb190781c5c" providerId="LiveId" clId="{F31E622B-0E5D-468A-9E56-23C77FDC842F}" dt="2023-03-07T23:31:13.482" v="0" actId="478"/>
        <pc:sldMkLst>
          <pc:docMk/>
          <pc:sldMk cId="1753866656" sldId="256"/>
        </pc:sldMkLst>
        <pc:spChg chg="del">
          <ac:chgData name="Kim Sopko" userId="75025cb190781c5c" providerId="LiveId" clId="{F31E622B-0E5D-468A-9E56-23C77FDC842F}" dt="2023-03-07T23:31:13.482" v="0" actId="478"/>
          <ac:spMkLst>
            <pc:docMk/>
            <pc:sldMk cId="1753866656" sldId="256"/>
            <ac:spMk id="3" creationId="{49F2C94A-16D0-A7B0-88EE-ED8BE28C95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9489-1E17-D44A-B2AE-F359F2CC3F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09B3A-5901-A2C2-D0AC-F03F7E794E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1E6C87-78B6-907C-D84A-3A9146233C51}"/>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6D51C8ED-1382-C488-F8A0-F9BB882BF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91D72-E875-A5FE-87B9-F42CA094EAC7}"/>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742226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4DEF8-D9CD-7269-1B58-290140F90A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EB68A2-D3F7-9074-B66A-9BF83ABB6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0B985-EEB7-519A-4DD4-92307A6A1E89}"/>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8221F9EA-5005-5883-3847-881C34A8B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7A07E-5246-93C4-99CC-2336B7A9C752}"/>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4036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EA642-E180-CBA2-F412-60897DE896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317C55-4F39-FA73-BF6C-DEC17CBDBF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D822AC-EFFA-E618-1705-E5E0414475E8}"/>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1DAE57F5-DE3F-3AC0-3061-DDEC26DD9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77EAD-BDC2-05C6-B93A-844F504D16E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616813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hree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 name="Content Placeholder 2">
            <a:extLst>
              <a:ext uri="{FF2B5EF4-FFF2-40B4-BE49-F238E27FC236}">
                <a16:creationId xmlns:a16="http://schemas.microsoft.com/office/drawing/2014/main" id="{6F503D41-401A-43DB-9BC0-38F51965B892}"/>
              </a:ext>
            </a:extLst>
          </p:cNvPr>
          <p:cNvSpPr>
            <a:spLocks noGrp="1"/>
          </p:cNvSpPr>
          <p:nvPr>
            <p:ph sz="quarter" idx="15"/>
          </p:nvPr>
        </p:nvSpPr>
        <p:spPr>
          <a:xfrm>
            <a:off x="609601" y="1556328"/>
            <a:ext cx="4847167" cy="4520623"/>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5646057" y="1556327"/>
            <a:ext cx="5936343" cy="2267528"/>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5646056" y="3971926"/>
            <a:ext cx="5936344" cy="2105025"/>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Shape 35"/>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4082477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609601" y="1554921"/>
            <a:ext cx="10977033"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816111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609601" y="1554921"/>
            <a:ext cx="10977033"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358030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609601" y="1554921"/>
            <a:ext cx="10977033"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63522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631F-1E3C-776A-51D8-428529D10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B29589-6D49-6D5C-A67F-BAC47B87C2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30769-0C53-A188-FE7F-0BBC4A3F018A}"/>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B679A44B-5AF8-10BF-7507-E097B80078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0912C-CF17-1CBB-3357-E8B3015FB0A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44439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B02D6-20DC-02D2-468B-D3259CAA7E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72227E-00E9-201B-A1D3-AD7BD88D41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3DF352-594A-EBC6-C68C-9CD813A80FE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5967F144-F83E-C259-5C00-777E5FBCC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64EF7-0933-D5EA-EFF4-907CF2A8020B}"/>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53558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51CB5-331E-2C24-E47A-F528C0E59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8B5EBD-4524-86C0-80A3-23DF112CB1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06C6CD-4712-9CF5-CBC3-E3BE1A392D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5F7809-DEAF-4612-7038-770C702B0E0E}"/>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30F25AE2-52DE-A86E-D0AF-D88A67722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FAE211-F224-E4A6-D513-57FDE1F4766D}"/>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0934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040D6-0DBB-DDB7-DB21-51C2993AA4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85A0DD-9F49-157C-F392-61679D803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08B700-5FB9-0D8F-1DAD-0A3C5F2400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157E74-04DF-19DD-F2A1-C39729154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2A7B31-CAF7-556C-F0AE-C71D1DE2F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9E6009-BFF8-0A8A-1EA6-827CC4CD0E9B}"/>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8" name="Footer Placeholder 7">
            <a:extLst>
              <a:ext uri="{FF2B5EF4-FFF2-40B4-BE49-F238E27FC236}">
                <a16:creationId xmlns:a16="http://schemas.microsoft.com/office/drawing/2014/main" id="{0551E055-0A9B-A888-07D2-8B1D9A973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2E1EEE-4404-F72E-E384-AA433C4F29C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8573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FE26-277B-3052-7568-3A4BE26760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79128F-99FE-B7A9-8461-38C851DEDFE3}"/>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4" name="Footer Placeholder 3">
            <a:extLst>
              <a:ext uri="{FF2B5EF4-FFF2-40B4-BE49-F238E27FC236}">
                <a16:creationId xmlns:a16="http://schemas.microsoft.com/office/drawing/2014/main" id="{DA20912F-98DE-F627-E352-C2CB85170A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D68053-7A36-26CE-FD0F-B754D6E323DC}"/>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53559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EA4CA-B972-AA0E-38AE-086495B914AC}"/>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3" name="Footer Placeholder 2">
            <a:extLst>
              <a:ext uri="{FF2B5EF4-FFF2-40B4-BE49-F238E27FC236}">
                <a16:creationId xmlns:a16="http://schemas.microsoft.com/office/drawing/2014/main" id="{1951274E-C143-8EAD-68E5-019BBADE0B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30C61F-F448-D86D-2039-BD38269294B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7003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EA8B-4392-D34B-510D-802A70806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041512-F3BA-A1E2-561A-1602358C2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986253-79E1-AA5C-EDAD-E5698B1C4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586D92-38AD-FF4E-0143-AE8434673C5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6C40ABDC-F0D0-4339-6E8F-D6D0D1CF3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DE02A-1D7A-62B0-D977-73D2BBB2D1C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63318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93987-AB23-81E0-431C-DD1DACECA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72C922-55CC-F147-8CBF-8657A8F0B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CFB55D-D3D1-DA5D-4EDB-55BE783E7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6388AB-5D59-7B3A-85FE-CCD55E013576}"/>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58E00501-FF1F-1BD1-223D-DFF6B2CA9A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3234C-1E8A-56BC-AE7F-A126A138E1E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8095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14B8B-B5DA-A865-557D-1E6ECEA45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2DB5B2-0F0A-2568-7215-BDE28D87AC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F6415-BBAB-C332-CF74-D749320C65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9AC4B917-9782-B7FF-72EC-D0586FDA86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A95206-CBFE-6C0D-5B75-0FAA54EB5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A6156-2706-41C9-91C0-4F44A9D6C6BC}" type="slidenum">
              <a:rPr lang="en-US" smtClean="0"/>
              <a:t>‹#›</a:t>
            </a:fld>
            <a:endParaRPr lang="en-US"/>
          </a:p>
        </p:txBody>
      </p:sp>
    </p:spTree>
    <p:extLst>
      <p:ext uri="{BB962C8B-B14F-4D97-AF65-F5344CB8AC3E}">
        <p14:creationId xmlns:p14="http://schemas.microsoft.com/office/powerpoint/2010/main" val="289063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ites.ed.gov/idea/regs/b/a/300.8/c/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oe.virginia.gov/special_ed/disabilities/sensory_disabilities/hearing_impair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6354-4833-B65C-E446-4F4E8C4E7D6D}"/>
              </a:ext>
            </a:extLst>
          </p:cNvPr>
          <p:cNvSpPr>
            <a:spLocks noGrp="1"/>
          </p:cNvSpPr>
          <p:nvPr>
            <p:ph type="ctrTitle"/>
          </p:nvPr>
        </p:nvSpPr>
        <p:spPr/>
        <p:txBody>
          <a:bodyPr/>
          <a:lstStyle/>
          <a:p>
            <a:r>
              <a:rPr lang="en-US" b="1"/>
              <a:t>Deaf/Hard </a:t>
            </a:r>
            <a:r>
              <a:rPr lang="en-US" b="1" dirty="0"/>
              <a:t>of Hearing</a:t>
            </a:r>
          </a:p>
        </p:txBody>
      </p:sp>
    </p:spTree>
    <p:extLst>
      <p:ext uri="{BB962C8B-B14F-4D97-AF65-F5344CB8AC3E}">
        <p14:creationId xmlns:p14="http://schemas.microsoft.com/office/powerpoint/2010/main" val="175386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a:solidFill>
                  <a:schemeClr val="tx1">
                    <a:lumMod val="95000"/>
                    <a:lumOff val="5000"/>
                  </a:schemeClr>
                </a:solidFill>
              </a:rPr>
              <a:t>Academic Achievement</a:t>
            </a:r>
          </a:p>
        </p:txBody>
      </p:sp>
      <p:sp>
        <p:nvSpPr>
          <p:cNvPr id="3" name="Content Placeholder 2"/>
          <p:cNvSpPr>
            <a:spLocks noGrp="1"/>
          </p:cNvSpPr>
          <p:nvPr>
            <p:ph sz="quarter" idx="13"/>
          </p:nvPr>
        </p:nvSpPr>
        <p:spPr>
          <a:xfrm>
            <a:off x="523875" y="1554921"/>
            <a:ext cx="11353800" cy="5188779"/>
          </a:xfrm>
        </p:spPr>
        <p:txBody>
          <a:bodyPr>
            <a:normAutofit/>
          </a:bodyPr>
          <a:lstStyle/>
          <a:p>
            <a:r>
              <a:rPr lang="en-IN" sz="2800" dirty="0"/>
              <a:t>Atypical speech is common in many children who are deaf or hard of hearing.</a:t>
            </a:r>
          </a:p>
          <a:p>
            <a:r>
              <a:rPr lang="en-IN" sz="2800" dirty="0"/>
              <a:t>Students with hearing loss have difficulty with all areas of academic achievement, especially reading and math.</a:t>
            </a:r>
          </a:p>
          <a:p>
            <a:pPr lvl="1"/>
            <a:r>
              <a:rPr lang="en-IN" sz="2800" dirty="0"/>
              <a:t>The gap in achievement between children with normal hearing and those with hearing loss usually widens as they get older.</a:t>
            </a:r>
          </a:p>
          <a:p>
            <a:pPr lvl="1"/>
            <a:r>
              <a:rPr lang="en-IN" sz="2800" dirty="0"/>
              <a:t>Problems are attributable to inadequate development of a first language and the mismatch between the demands of spoken and written English and the students’ ability to understand and communicate in English.</a:t>
            </a:r>
          </a:p>
        </p:txBody>
      </p:sp>
    </p:spTree>
    <p:extLst>
      <p:ext uri="{BB962C8B-B14F-4D97-AF65-F5344CB8AC3E}">
        <p14:creationId xmlns:p14="http://schemas.microsoft.com/office/powerpoint/2010/main" val="1251737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a:solidFill>
                  <a:schemeClr val="tx1">
                    <a:lumMod val="95000"/>
                    <a:lumOff val="5000"/>
                  </a:schemeClr>
                </a:solidFill>
              </a:rPr>
              <a:t>Social Functioning</a:t>
            </a:r>
          </a:p>
        </p:txBody>
      </p:sp>
      <p:sp>
        <p:nvSpPr>
          <p:cNvPr id="3" name="Content Placeholder 2"/>
          <p:cNvSpPr>
            <a:spLocks noGrp="1"/>
          </p:cNvSpPr>
          <p:nvPr>
            <p:ph sz="quarter" idx="13"/>
          </p:nvPr>
        </p:nvSpPr>
        <p:spPr>
          <a:xfrm>
            <a:off x="419100" y="1554921"/>
            <a:ext cx="11506199" cy="5087707"/>
          </a:xfrm>
        </p:spPr>
        <p:txBody>
          <a:bodyPr>
            <a:normAutofit/>
          </a:bodyPr>
          <a:lstStyle/>
          <a:p>
            <a:r>
              <a:rPr lang="en-IN" sz="2800" dirty="0"/>
              <a:t>Behavioral difficulties in school and social situations are more likely in children with hearing loss than in children with normal hearing.</a:t>
            </a:r>
          </a:p>
          <a:p>
            <a:pPr lvl="1"/>
            <a:r>
              <a:rPr lang="en-IN" sz="2800" dirty="0"/>
              <a:t>Reports of feelings of depression, withdrawal, and isolation frequently reported by children and adults who are deaf with adventitious hearing loss.</a:t>
            </a:r>
          </a:p>
          <a:p>
            <a:pPr lvl="1"/>
            <a:r>
              <a:rPr lang="en-IN" sz="2800" dirty="0"/>
              <a:t>The extent to which a child with hearing loss successfully interacts depends on others’ attitudes and the child’s ability to communicate in some mutually acceptable way.</a:t>
            </a:r>
          </a:p>
        </p:txBody>
      </p:sp>
    </p:spTree>
    <p:extLst>
      <p:ext uri="{BB962C8B-B14F-4D97-AF65-F5344CB8AC3E}">
        <p14:creationId xmlns:p14="http://schemas.microsoft.com/office/powerpoint/2010/main" val="397484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713-BE5C-BF6C-AE10-5C65AEC23489}"/>
              </a:ext>
            </a:extLst>
          </p:cNvPr>
          <p:cNvSpPr>
            <a:spLocks noGrp="1"/>
          </p:cNvSpPr>
          <p:nvPr>
            <p:ph type="title"/>
          </p:nvPr>
        </p:nvSpPr>
        <p:spPr/>
        <p:txBody>
          <a:bodyPr/>
          <a:lstStyle/>
          <a:p>
            <a:r>
              <a:rPr lang="en-US" b="1" dirty="0"/>
              <a:t>Instructional Strategies</a:t>
            </a:r>
          </a:p>
        </p:txBody>
      </p:sp>
      <p:sp>
        <p:nvSpPr>
          <p:cNvPr id="3" name="Content Placeholder 2">
            <a:extLst>
              <a:ext uri="{FF2B5EF4-FFF2-40B4-BE49-F238E27FC236}">
                <a16:creationId xmlns:a16="http://schemas.microsoft.com/office/drawing/2014/main" id="{41F2A48A-FD03-CEF4-F654-222A07973718}"/>
              </a:ext>
            </a:extLst>
          </p:cNvPr>
          <p:cNvSpPr>
            <a:spLocks noGrp="1"/>
          </p:cNvSpPr>
          <p:nvPr>
            <p:ph idx="1"/>
          </p:nvPr>
        </p:nvSpPr>
        <p:spPr>
          <a:xfrm>
            <a:off x="838200" y="1825625"/>
            <a:ext cx="10515600" cy="4908550"/>
          </a:xfrm>
        </p:spPr>
        <p:txBody>
          <a:bodyPr>
            <a:normAutofit lnSpcReduction="10000"/>
          </a:bodyPr>
          <a:lstStyle/>
          <a:p>
            <a:pPr marL="432" indent="0">
              <a:buNone/>
            </a:pPr>
            <a:r>
              <a:rPr lang="en-IN" sz="2800" dirty="0"/>
              <a:t>Oral/Aural Approaches</a:t>
            </a:r>
          </a:p>
          <a:p>
            <a:r>
              <a:rPr lang="en-IN" sz="2800" dirty="0"/>
              <a:t>Auditory Learning</a:t>
            </a:r>
          </a:p>
          <a:p>
            <a:r>
              <a:rPr lang="en-IN" sz="2800" dirty="0"/>
              <a:t>Speech Reading</a:t>
            </a:r>
          </a:p>
          <a:p>
            <a:r>
              <a:rPr lang="en-IN" sz="2800" dirty="0"/>
              <a:t>Cued Speech</a:t>
            </a:r>
          </a:p>
          <a:p>
            <a:pPr marL="432" indent="0">
              <a:buNone/>
            </a:pPr>
            <a:r>
              <a:rPr lang="en-IN" sz="2800" dirty="0"/>
              <a:t>Total Communication</a:t>
            </a:r>
          </a:p>
          <a:p>
            <a:r>
              <a:rPr lang="en-IN" sz="2800" dirty="0"/>
              <a:t>Manually Coded English</a:t>
            </a:r>
          </a:p>
          <a:p>
            <a:r>
              <a:rPr lang="en-IN" sz="2800" dirty="0"/>
              <a:t>Fingerspelling</a:t>
            </a:r>
          </a:p>
          <a:p>
            <a:pPr marL="432" indent="0">
              <a:buNone/>
            </a:pPr>
            <a:r>
              <a:rPr lang="en-IN" sz="2800" dirty="0">
                <a:solidFill>
                  <a:schemeClr val="tx1">
                    <a:lumMod val="95000"/>
                    <a:lumOff val="5000"/>
                  </a:schemeClr>
                </a:solidFill>
              </a:rPr>
              <a:t>American Sign Language (A</a:t>
            </a:r>
            <a:r>
              <a:rPr lang="en-IN" sz="500" dirty="0">
                <a:solidFill>
                  <a:schemeClr val="tx1">
                    <a:lumMod val="95000"/>
                    <a:lumOff val="5000"/>
                  </a:schemeClr>
                </a:solidFill>
              </a:rPr>
              <a:t> </a:t>
            </a:r>
            <a:r>
              <a:rPr lang="en-IN" sz="2800" dirty="0">
                <a:solidFill>
                  <a:schemeClr val="tx1">
                    <a:lumMod val="95000"/>
                    <a:lumOff val="5000"/>
                  </a:schemeClr>
                </a:solidFill>
              </a:rPr>
              <a:t>S</a:t>
            </a:r>
            <a:r>
              <a:rPr lang="en-IN" sz="500" dirty="0">
                <a:solidFill>
                  <a:schemeClr val="tx1">
                    <a:lumMod val="95000"/>
                    <a:lumOff val="5000"/>
                  </a:schemeClr>
                </a:solidFill>
              </a:rPr>
              <a:t> </a:t>
            </a:r>
            <a:r>
              <a:rPr lang="en-IN" sz="2800" dirty="0">
                <a:solidFill>
                  <a:schemeClr val="tx1">
                    <a:lumMod val="95000"/>
                    <a:lumOff val="5000"/>
                  </a:schemeClr>
                </a:solidFill>
              </a:rPr>
              <a:t>L)</a:t>
            </a:r>
          </a:p>
          <a:p>
            <a:r>
              <a:rPr lang="en-IN" sz="2800" dirty="0">
                <a:solidFill>
                  <a:schemeClr val="tx1">
                    <a:lumMod val="95000"/>
                    <a:lumOff val="5000"/>
                  </a:schemeClr>
                </a:solidFill>
              </a:rPr>
              <a:t>A</a:t>
            </a:r>
            <a:r>
              <a:rPr lang="en-IN" sz="500" dirty="0">
                <a:solidFill>
                  <a:schemeClr val="tx1">
                    <a:lumMod val="95000"/>
                    <a:lumOff val="5000"/>
                  </a:schemeClr>
                </a:solidFill>
              </a:rPr>
              <a:t> </a:t>
            </a:r>
            <a:r>
              <a:rPr lang="en-IN" sz="2800" dirty="0">
                <a:solidFill>
                  <a:schemeClr val="tx1">
                    <a:lumMod val="95000"/>
                    <a:lumOff val="5000"/>
                  </a:schemeClr>
                </a:solidFill>
              </a:rPr>
              <a:t>S</a:t>
            </a:r>
            <a:r>
              <a:rPr lang="en-IN" sz="500" dirty="0">
                <a:solidFill>
                  <a:schemeClr val="tx1">
                    <a:lumMod val="95000"/>
                    <a:lumOff val="5000"/>
                  </a:schemeClr>
                </a:solidFill>
              </a:rPr>
              <a:t> </a:t>
            </a:r>
            <a:r>
              <a:rPr lang="en-IN" sz="2800" dirty="0">
                <a:solidFill>
                  <a:schemeClr val="tx1">
                    <a:lumMod val="95000"/>
                    <a:lumOff val="5000"/>
                  </a:schemeClr>
                </a:solidFill>
              </a:rPr>
              <a:t>L is the language of the Deaf culture in the U.S. and Canada</a:t>
            </a:r>
          </a:p>
          <a:p>
            <a:r>
              <a:rPr lang="en-IN" sz="2800" dirty="0">
                <a:solidFill>
                  <a:schemeClr val="tx1">
                    <a:lumMod val="95000"/>
                    <a:lumOff val="5000"/>
                  </a:schemeClr>
                </a:solidFill>
              </a:rPr>
              <a:t>Bilingual-Bicultural Approach</a:t>
            </a:r>
          </a:p>
          <a:p>
            <a:endParaRPr lang="en-IN" sz="2800" dirty="0"/>
          </a:p>
          <a:p>
            <a:endParaRPr lang="en-US" dirty="0"/>
          </a:p>
        </p:txBody>
      </p:sp>
    </p:spTree>
    <p:extLst>
      <p:ext uri="{BB962C8B-B14F-4D97-AF65-F5344CB8AC3E}">
        <p14:creationId xmlns:p14="http://schemas.microsoft.com/office/powerpoint/2010/main" val="4087677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FD42-365A-71A3-5EFA-6D5FAD8EAE95}"/>
              </a:ext>
            </a:extLst>
          </p:cNvPr>
          <p:cNvSpPr>
            <a:spLocks noGrp="1"/>
          </p:cNvSpPr>
          <p:nvPr>
            <p:ph type="title"/>
          </p:nvPr>
        </p:nvSpPr>
        <p:spPr>
          <a:xfrm>
            <a:off x="838200" y="1"/>
            <a:ext cx="10515600" cy="942974"/>
          </a:xfrm>
        </p:spPr>
        <p:txBody>
          <a:bodyPr/>
          <a:lstStyle/>
          <a:p>
            <a:r>
              <a:rPr lang="en-US" b="1" dirty="0"/>
              <a:t>Accommodations/Modifications</a:t>
            </a:r>
          </a:p>
        </p:txBody>
      </p:sp>
      <p:sp>
        <p:nvSpPr>
          <p:cNvPr id="3" name="Content Placeholder 2">
            <a:extLst>
              <a:ext uri="{FF2B5EF4-FFF2-40B4-BE49-F238E27FC236}">
                <a16:creationId xmlns:a16="http://schemas.microsoft.com/office/drawing/2014/main" id="{E763C094-88BA-FCAE-4BA9-4033C6CDB1AE}"/>
              </a:ext>
            </a:extLst>
          </p:cNvPr>
          <p:cNvSpPr>
            <a:spLocks noGrp="1"/>
          </p:cNvSpPr>
          <p:nvPr>
            <p:ph idx="1"/>
          </p:nvPr>
        </p:nvSpPr>
        <p:spPr>
          <a:xfrm>
            <a:off x="838199" y="787400"/>
            <a:ext cx="11249025" cy="5975350"/>
          </a:xfrm>
        </p:spPr>
        <p:txBody>
          <a:bodyPr>
            <a:normAutofit fontScale="92500"/>
          </a:bodyPr>
          <a:lstStyle/>
          <a:p>
            <a:pPr marL="432" indent="0">
              <a:buNone/>
            </a:pPr>
            <a:r>
              <a:rPr lang="en-IN" sz="2800" dirty="0"/>
              <a:t>Hearing Aids</a:t>
            </a:r>
          </a:p>
          <a:p>
            <a:r>
              <a:rPr lang="en-IN" sz="2800" dirty="0"/>
              <a:t>Digital programmable hearing aids</a:t>
            </a:r>
          </a:p>
          <a:p>
            <a:r>
              <a:rPr lang="en-IN" sz="2800" dirty="0"/>
              <a:t>The earlier in life a child is fitted the more likely he will learn to use hearing</a:t>
            </a:r>
          </a:p>
          <a:p>
            <a:pPr marL="432" indent="0">
              <a:buNone/>
            </a:pPr>
            <a:r>
              <a:rPr lang="en-IN" sz="2800" dirty="0"/>
              <a:t>Group Assistive Listening Devices</a:t>
            </a:r>
          </a:p>
          <a:p>
            <a:r>
              <a:rPr lang="en-IN" sz="2800" dirty="0"/>
              <a:t>A radio link established between the teacher and the child with a hearing loss</a:t>
            </a:r>
          </a:p>
          <a:p>
            <a:r>
              <a:rPr lang="en-IN" dirty="0"/>
              <a:t>Sign Language Interpreters – signing the speech of a teacher or other speaker for a person who is deaf</a:t>
            </a:r>
          </a:p>
          <a:p>
            <a:r>
              <a:rPr lang="en-IN" dirty="0"/>
              <a:t>Speech-to-Text Translation – computer devices that translate speech to text</a:t>
            </a:r>
          </a:p>
          <a:p>
            <a:r>
              <a:rPr lang="en-IN" dirty="0"/>
              <a:t>Television, Video, and Movie Captioning – printed text that appears at the bottom of the screen</a:t>
            </a:r>
          </a:p>
          <a:p>
            <a:r>
              <a:rPr lang="en-IN" dirty="0"/>
              <a:t>Text Telephones – allows the user to send a typed message over telephone lines to anyone who has a teletype.</a:t>
            </a:r>
          </a:p>
          <a:p>
            <a:r>
              <a:rPr lang="en-IN" dirty="0"/>
              <a:t>Computer Technology and Alerting Devices</a:t>
            </a:r>
          </a:p>
          <a:p>
            <a:endParaRPr lang="en-IN" sz="2800" dirty="0"/>
          </a:p>
          <a:p>
            <a:endParaRPr lang="en-US" dirty="0"/>
          </a:p>
        </p:txBody>
      </p:sp>
    </p:spTree>
    <p:extLst>
      <p:ext uri="{BB962C8B-B14F-4D97-AF65-F5344CB8AC3E}">
        <p14:creationId xmlns:p14="http://schemas.microsoft.com/office/powerpoint/2010/main" val="1321292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C5D0-9F79-B0AB-CB73-AD61B9B5A32C}"/>
              </a:ext>
            </a:extLst>
          </p:cNvPr>
          <p:cNvSpPr>
            <a:spLocks noGrp="1"/>
          </p:cNvSpPr>
          <p:nvPr>
            <p:ph type="title"/>
          </p:nvPr>
        </p:nvSpPr>
        <p:spPr/>
        <p:txBody>
          <a:bodyPr/>
          <a:lstStyle/>
          <a:p>
            <a:r>
              <a:rPr lang="en-US" b="1"/>
              <a:t>Placements</a:t>
            </a:r>
          </a:p>
        </p:txBody>
      </p:sp>
      <p:sp>
        <p:nvSpPr>
          <p:cNvPr id="3" name="Content Placeholder 2">
            <a:extLst>
              <a:ext uri="{FF2B5EF4-FFF2-40B4-BE49-F238E27FC236}">
                <a16:creationId xmlns:a16="http://schemas.microsoft.com/office/drawing/2014/main" id="{4381185F-1209-7E65-5DF4-55D666AB7EE9}"/>
              </a:ext>
            </a:extLst>
          </p:cNvPr>
          <p:cNvSpPr>
            <a:spLocks noGrp="1"/>
          </p:cNvSpPr>
          <p:nvPr>
            <p:ph idx="1"/>
          </p:nvPr>
        </p:nvSpPr>
        <p:spPr/>
        <p:txBody>
          <a:bodyPr/>
          <a:lstStyle/>
          <a:p>
            <a:r>
              <a:rPr lang="en-IN" dirty="0"/>
              <a:t>The majority of children who are deaf or hard of hearing attend local public schools</a:t>
            </a:r>
          </a:p>
          <a:p>
            <a:pPr lvl="1"/>
            <a:r>
              <a:rPr lang="en-IN" sz="2800" dirty="0"/>
              <a:t>63% receive most of their education in regular education classrooms with hearing students</a:t>
            </a:r>
          </a:p>
          <a:p>
            <a:pPr lvl="1"/>
            <a:r>
              <a:rPr lang="en-IN" sz="2800" dirty="0"/>
              <a:t>15% attend resource rooms for part of the school day</a:t>
            </a:r>
          </a:p>
          <a:p>
            <a:pPr lvl="1"/>
            <a:r>
              <a:rPr lang="en-IN" sz="2800" dirty="0"/>
              <a:t>11% are served in separate classrooms</a:t>
            </a:r>
          </a:p>
          <a:p>
            <a:pPr lvl="1"/>
            <a:r>
              <a:rPr lang="en-IN" sz="2800" dirty="0"/>
              <a:t>2% attend residential schools for the deaf</a:t>
            </a:r>
          </a:p>
          <a:p>
            <a:r>
              <a:rPr lang="en-IN" dirty="0"/>
              <a:t>About 50% of all students with hearing loss go on to college.</a:t>
            </a:r>
          </a:p>
          <a:p>
            <a:endParaRPr lang="en-US" dirty="0"/>
          </a:p>
        </p:txBody>
      </p:sp>
    </p:spTree>
    <p:extLst>
      <p:ext uri="{BB962C8B-B14F-4D97-AF65-F5344CB8AC3E}">
        <p14:creationId xmlns:p14="http://schemas.microsoft.com/office/powerpoint/2010/main" val="158807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8EB91-2924-2FFF-FF84-828CF308045B}"/>
              </a:ext>
            </a:extLst>
          </p:cNvPr>
          <p:cNvSpPr>
            <a:spLocks noGrp="1"/>
          </p:cNvSpPr>
          <p:nvPr>
            <p:ph type="title"/>
          </p:nvPr>
        </p:nvSpPr>
        <p:spPr/>
        <p:txBody>
          <a:bodyPr/>
          <a:lstStyle/>
          <a:p>
            <a:r>
              <a:rPr lang="en-US" b="1" dirty="0"/>
              <a:t>Definition</a:t>
            </a:r>
          </a:p>
        </p:txBody>
      </p:sp>
      <p:sp>
        <p:nvSpPr>
          <p:cNvPr id="3" name="Content Placeholder 2">
            <a:extLst>
              <a:ext uri="{FF2B5EF4-FFF2-40B4-BE49-F238E27FC236}">
                <a16:creationId xmlns:a16="http://schemas.microsoft.com/office/drawing/2014/main" id="{FA4C249A-2955-2EE4-B54E-5D68A61C3B99}"/>
              </a:ext>
            </a:extLst>
          </p:cNvPr>
          <p:cNvSpPr>
            <a:spLocks noGrp="1"/>
          </p:cNvSpPr>
          <p:nvPr>
            <p:ph idx="1"/>
          </p:nvPr>
        </p:nvSpPr>
        <p:spPr/>
        <p:txBody>
          <a:bodyPr>
            <a:normAutofit lnSpcReduction="10000"/>
          </a:bodyPr>
          <a:lstStyle/>
          <a:p>
            <a:r>
              <a:rPr lang="en-US" b="1" dirty="0"/>
              <a:t>IDEA Definition </a:t>
            </a:r>
            <a:r>
              <a:rPr lang="en-US" dirty="0">
                <a:hlinkClick r:id="rId2"/>
              </a:rPr>
              <a:t>§ 300.8 (c) (3)</a:t>
            </a:r>
            <a:endParaRPr lang="en-US" dirty="0"/>
          </a:p>
          <a:p>
            <a:r>
              <a:rPr lang="en-US" dirty="0"/>
              <a:t>Deafness means a hearing impairment that is so severe that the child is impaired in processing linguistic information through hearing, with or without amplification, that adversely affects a child’s educational performance.</a:t>
            </a:r>
          </a:p>
          <a:p>
            <a:r>
              <a:rPr lang="en-IN" dirty="0"/>
              <a:t>Deaf: These students use vision as the primary sensory mode for learning and communication.</a:t>
            </a:r>
          </a:p>
          <a:p>
            <a:r>
              <a:rPr lang="en-IN" dirty="0"/>
              <a:t>Hard of hearing: These children use their hearing to understand speech with the help of a hearing aid.</a:t>
            </a:r>
          </a:p>
          <a:p>
            <a:r>
              <a:rPr lang="en-IN" dirty="0"/>
              <a:t>Many persons who are deaf do not view hearing loss as a disability.</a:t>
            </a:r>
          </a:p>
          <a:p>
            <a:endParaRPr lang="en-US" dirty="0"/>
          </a:p>
        </p:txBody>
      </p:sp>
    </p:spTree>
    <p:extLst>
      <p:ext uri="{BB962C8B-B14F-4D97-AF65-F5344CB8AC3E}">
        <p14:creationId xmlns:p14="http://schemas.microsoft.com/office/powerpoint/2010/main" val="38330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8A506-94A3-A03F-AFCC-A1A3482E00C3}"/>
              </a:ext>
            </a:extLst>
          </p:cNvPr>
          <p:cNvSpPr>
            <a:spLocks noGrp="1"/>
          </p:cNvSpPr>
          <p:nvPr>
            <p:ph type="title"/>
          </p:nvPr>
        </p:nvSpPr>
        <p:spPr/>
        <p:txBody>
          <a:bodyPr/>
          <a:lstStyle/>
          <a:p>
            <a:r>
              <a:rPr lang="en-US" b="1" dirty="0"/>
              <a:t>Eligibility Criteria</a:t>
            </a:r>
          </a:p>
        </p:txBody>
      </p:sp>
      <p:sp>
        <p:nvSpPr>
          <p:cNvPr id="3" name="Content Placeholder 2">
            <a:extLst>
              <a:ext uri="{FF2B5EF4-FFF2-40B4-BE49-F238E27FC236}">
                <a16:creationId xmlns:a16="http://schemas.microsoft.com/office/drawing/2014/main" id="{57A1BF98-1668-EE15-4D77-70EE32D1D78B}"/>
              </a:ext>
            </a:extLst>
          </p:cNvPr>
          <p:cNvSpPr>
            <a:spLocks noGrp="1"/>
          </p:cNvSpPr>
          <p:nvPr>
            <p:ph idx="1"/>
          </p:nvPr>
        </p:nvSpPr>
        <p:spPr>
          <a:xfrm>
            <a:off x="838200" y="1524000"/>
            <a:ext cx="10515600" cy="5181599"/>
          </a:xfrm>
        </p:spPr>
        <p:txBody>
          <a:bodyPr>
            <a:normAutofit/>
          </a:bodyPr>
          <a:lstStyle/>
          <a:p>
            <a:r>
              <a:rPr lang="en-US" dirty="0">
                <a:effectLst/>
              </a:rPr>
              <a:t>Deafness and Hearing Impairment are clinical terms as well as separate educational disability classifications, under the IDEA. The eligibility criteria for both Deafness and Hearing Impairment requires documentation of an adverse educational impact and the need for</a:t>
            </a:r>
            <a:br>
              <a:rPr lang="en-US" dirty="0"/>
            </a:br>
            <a:r>
              <a:rPr lang="en-US" dirty="0">
                <a:effectLst/>
              </a:rPr>
              <a:t>specially designed instruction, which is not based solely on a clinical or medical diagnosis.</a:t>
            </a:r>
            <a:br>
              <a:rPr lang="en-US" dirty="0"/>
            </a:br>
            <a:r>
              <a:rPr lang="en-US" dirty="0">
                <a:effectLst/>
              </a:rPr>
              <a:t>The terms “deaf or hard of hearing” and “hearing loss” are now utilized. The term “hard of hearing” may also be used in place of “hearing impairment” for the eligibility determination.</a:t>
            </a:r>
            <a:endParaRPr lang="en-US" dirty="0"/>
          </a:p>
        </p:txBody>
      </p:sp>
    </p:spTree>
    <p:extLst>
      <p:ext uri="{BB962C8B-B14F-4D97-AF65-F5344CB8AC3E}">
        <p14:creationId xmlns:p14="http://schemas.microsoft.com/office/powerpoint/2010/main" val="20571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65DBC-8DCD-87F8-7CDC-032E274B9808}"/>
              </a:ext>
            </a:extLst>
          </p:cNvPr>
          <p:cNvSpPr>
            <a:spLocks noGrp="1"/>
          </p:cNvSpPr>
          <p:nvPr>
            <p:ph type="title"/>
          </p:nvPr>
        </p:nvSpPr>
        <p:spPr/>
        <p:txBody>
          <a:bodyPr/>
          <a:lstStyle/>
          <a:p>
            <a:r>
              <a:rPr lang="en-US" b="1" dirty="0"/>
              <a:t>Professional Advocacy Organizations</a:t>
            </a:r>
          </a:p>
        </p:txBody>
      </p:sp>
      <p:sp>
        <p:nvSpPr>
          <p:cNvPr id="3" name="Content Placeholder 2">
            <a:extLst>
              <a:ext uri="{FF2B5EF4-FFF2-40B4-BE49-F238E27FC236}">
                <a16:creationId xmlns:a16="http://schemas.microsoft.com/office/drawing/2014/main" id="{BA101F4D-5CAB-A3A5-075F-2AA000EB67AC}"/>
              </a:ext>
            </a:extLst>
          </p:cNvPr>
          <p:cNvSpPr>
            <a:spLocks noGrp="1"/>
          </p:cNvSpPr>
          <p:nvPr>
            <p:ph idx="1"/>
          </p:nvPr>
        </p:nvSpPr>
        <p:spPr/>
        <p:txBody>
          <a:bodyPr/>
          <a:lstStyle/>
          <a:p>
            <a:r>
              <a:rPr lang="en-US" dirty="0">
                <a:effectLst/>
                <a:hlinkClick r:id="rId2"/>
              </a:rPr>
              <a:t>VDOE Deaf and Hard of Hearing</a:t>
            </a:r>
            <a:r>
              <a:rPr lang="en-US" dirty="0"/>
              <a:t> VDOE lists a wide range of organizations for supporting children, youth, and adults who are deaf or hard of hearing based on communication preferences.</a:t>
            </a:r>
          </a:p>
        </p:txBody>
      </p:sp>
    </p:spTree>
    <p:extLst>
      <p:ext uri="{BB962C8B-B14F-4D97-AF65-F5344CB8AC3E}">
        <p14:creationId xmlns:p14="http://schemas.microsoft.com/office/powerpoint/2010/main" val="200156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
            <a:ext cx="10972800" cy="876300"/>
          </a:xfrm>
        </p:spPr>
        <p:txBody>
          <a:bodyPr>
            <a:normAutofit/>
          </a:bodyPr>
          <a:lstStyle/>
          <a:p>
            <a:r>
              <a:rPr lang="en-IN" sz="4400" dirty="0">
                <a:solidFill>
                  <a:schemeClr val="tx1">
                    <a:lumMod val="95000"/>
                    <a:lumOff val="5000"/>
                  </a:schemeClr>
                </a:solidFill>
              </a:rPr>
              <a:t>Identification and Assessment</a:t>
            </a:r>
          </a:p>
        </p:txBody>
      </p:sp>
      <p:sp>
        <p:nvSpPr>
          <p:cNvPr id="6" name="Content Placeholder 5"/>
          <p:cNvSpPr>
            <a:spLocks noGrp="1"/>
          </p:cNvSpPr>
          <p:nvPr>
            <p:ph sz="quarter" idx="13"/>
          </p:nvPr>
        </p:nvSpPr>
        <p:spPr>
          <a:xfrm>
            <a:off x="609601" y="947165"/>
            <a:ext cx="11287124" cy="5767959"/>
          </a:xfrm>
        </p:spPr>
        <p:txBody>
          <a:bodyPr vert="horz" lIns="91440" tIns="0" rIns="91440" bIns="45720" rtlCol="0">
            <a:normAutofit lnSpcReduction="10000"/>
          </a:bodyPr>
          <a:lstStyle/>
          <a:p>
            <a:pPr marL="432" indent="0">
              <a:buNone/>
            </a:pPr>
            <a:r>
              <a:rPr lang="en-IN" sz="2800" dirty="0"/>
              <a:t>The Joint Committee on Infant Hearing recommends that all infants be screened by 1 month of age</a:t>
            </a:r>
          </a:p>
          <a:p>
            <a:r>
              <a:rPr lang="en-IN" sz="2800" dirty="0"/>
              <a:t>Auditory Brain Stem Response</a:t>
            </a:r>
          </a:p>
          <a:p>
            <a:r>
              <a:rPr lang="en-IN" sz="2800" dirty="0"/>
              <a:t>Otoacoustic Emission Screening</a:t>
            </a:r>
          </a:p>
          <a:p>
            <a:pPr marL="432" indent="0">
              <a:buNone/>
            </a:pPr>
            <a:r>
              <a:rPr lang="en-IN" sz="2800" dirty="0"/>
              <a:t>Pure-Tone Audiometry</a:t>
            </a:r>
          </a:p>
          <a:p>
            <a:r>
              <a:rPr lang="en-IN" sz="2800" dirty="0"/>
              <a:t>Assessed using an audiometer</a:t>
            </a:r>
          </a:p>
          <a:p>
            <a:pPr marL="432" indent="0">
              <a:spcBef>
                <a:spcPts val="600"/>
              </a:spcBef>
              <a:buNone/>
            </a:pPr>
            <a:r>
              <a:rPr lang="en-IN" sz="2800" dirty="0"/>
              <a:t>Speech Reception Test</a:t>
            </a:r>
          </a:p>
          <a:p>
            <a:pPr marL="432" indent="0">
              <a:spcBef>
                <a:spcPts val="600"/>
              </a:spcBef>
              <a:buNone/>
            </a:pPr>
            <a:r>
              <a:rPr lang="en-IN" sz="2800" dirty="0"/>
              <a:t>Alternative Audiometric Techniques</a:t>
            </a:r>
          </a:p>
          <a:p>
            <a:r>
              <a:rPr lang="en-IN" sz="2800" dirty="0"/>
              <a:t>Play Audiometry</a:t>
            </a:r>
          </a:p>
          <a:p>
            <a:r>
              <a:rPr lang="en-IN" sz="2800" dirty="0"/>
              <a:t>Operant Conditioning Audiometry</a:t>
            </a:r>
          </a:p>
          <a:p>
            <a:r>
              <a:rPr lang="en-IN" sz="2800" dirty="0" err="1"/>
              <a:t>Behavior</a:t>
            </a:r>
            <a:r>
              <a:rPr lang="en-IN" sz="2800" dirty="0"/>
              <a:t> Observation Audiometry</a:t>
            </a:r>
          </a:p>
          <a:p>
            <a:endParaRPr lang="en-IN" sz="1800" dirty="0"/>
          </a:p>
          <a:p>
            <a:endParaRPr lang="en-IN" sz="1800" dirty="0"/>
          </a:p>
        </p:txBody>
      </p:sp>
    </p:spTree>
    <p:extLst>
      <p:ext uri="{BB962C8B-B14F-4D97-AF65-F5344CB8AC3E}">
        <p14:creationId xmlns:p14="http://schemas.microsoft.com/office/powerpoint/2010/main" val="1654511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5D01-166E-4430-C83A-BECB5F0F050E}"/>
              </a:ext>
            </a:extLst>
          </p:cNvPr>
          <p:cNvSpPr>
            <a:spLocks noGrp="1"/>
          </p:cNvSpPr>
          <p:nvPr>
            <p:ph type="title"/>
          </p:nvPr>
        </p:nvSpPr>
        <p:spPr/>
        <p:txBody>
          <a:bodyPr/>
          <a:lstStyle/>
          <a:p>
            <a:r>
              <a:rPr lang="en-US" b="1" dirty="0"/>
              <a:t>Prevalence</a:t>
            </a:r>
          </a:p>
        </p:txBody>
      </p:sp>
      <p:sp>
        <p:nvSpPr>
          <p:cNvPr id="3" name="Content Placeholder 2">
            <a:extLst>
              <a:ext uri="{FF2B5EF4-FFF2-40B4-BE49-F238E27FC236}">
                <a16:creationId xmlns:a16="http://schemas.microsoft.com/office/drawing/2014/main" id="{FAC6B278-20AF-06CD-93E1-6DCC69F96B61}"/>
              </a:ext>
            </a:extLst>
          </p:cNvPr>
          <p:cNvSpPr>
            <a:spLocks noGrp="1"/>
          </p:cNvSpPr>
          <p:nvPr>
            <p:ph idx="1"/>
          </p:nvPr>
        </p:nvSpPr>
        <p:spPr/>
        <p:txBody>
          <a:bodyPr/>
          <a:lstStyle/>
          <a:p>
            <a:r>
              <a:rPr lang="en-US" dirty="0"/>
              <a:t>In 2020–21, the number of students ages 3–21 who received special education services under the Individuals with Disabilities Education Act (IDEA) was 7.2 million, or 15 percent of all public school students. </a:t>
            </a:r>
            <a:endParaRPr lang="en-IN" dirty="0"/>
          </a:p>
          <a:p>
            <a:r>
              <a:rPr lang="en-IN" dirty="0"/>
              <a:t>&gt;1</a:t>
            </a:r>
            <a:r>
              <a:rPr lang="en-IN" sz="2800" dirty="0"/>
              <a:t>% of all school-age children in special education,</a:t>
            </a:r>
            <a:r>
              <a:rPr lang="en-IN" dirty="0"/>
              <a:t> ages 3 through 21 years, received special education under the category of Deaf.</a:t>
            </a:r>
          </a:p>
          <a:p>
            <a:r>
              <a:rPr lang="en-IN" dirty="0"/>
              <a:t>The large majority of persons with hearing loss are 65 years of age or older.</a:t>
            </a:r>
          </a:p>
          <a:p>
            <a:pPr lvl="1"/>
            <a:r>
              <a:rPr lang="en-IN" sz="2800" dirty="0"/>
              <a:t>Males are more likely than females to experience hearing loss.</a:t>
            </a:r>
          </a:p>
          <a:p>
            <a:endParaRPr lang="en-IN" dirty="0"/>
          </a:p>
          <a:p>
            <a:endParaRPr lang="en-US" dirty="0"/>
          </a:p>
        </p:txBody>
      </p:sp>
    </p:spTree>
    <p:extLst>
      <p:ext uri="{BB962C8B-B14F-4D97-AF65-F5344CB8AC3E}">
        <p14:creationId xmlns:p14="http://schemas.microsoft.com/office/powerpoint/2010/main" val="73713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0F27-CC3D-0639-18B5-1C280650F45C}"/>
              </a:ext>
            </a:extLst>
          </p:cNvPr>
          <p:cNvSpPr>
            <a:spLocks noGrp="1"/>
          </p:cNvSpPr>
          <p:nvPr>
            <p:ph type="title"/>
          </p:nvPr>
        </p:nvSpPr>
        <p:spPr>
          <a:xfrm>
            <a:off x="838200" y="1"/>
            <a:ext cx="10515600" cy="824947"/>
          </a:xfrm>
        </p:spPr>
        <p:txBody>
          <a:bodyPr/>
          <a:lstStyle/>
          <a:p>
            <a:r>
              <a:rPr lang="en-US" b="1" dirty="0"/>
              <a:t>Causes</a:t>
            </a:r>
          </a:p>
        </p:txBody>
      </p:sp>
      <p:sp>
        <p:nvSpPr>
          <p:cNvPr id="4" name="Rectangle 1">
            <a:extLst>
              <a:ext uri="{FF2B5EF4-FFF2-40B4-BE49-F238E27FC236}">
                <a16:creationId xmlns:a16="http://schemas.microsoft.com/office/drawing/2014/main" id="{0843FBCB-327F-D165-1E9E-8E5D0322B0C3}"/>
              </a:ext>
            </a:extLst>
          </p:cNvPr>
          <p:cNvSpPr>
            <a:spLocks noGrp="1" noChangeArrowheads="1"/>
          </p:cNvSpPr>
          <p:nvPr>
            <p:ph idx="1"/>
          </p:nvPr>
        </p:nvSpPr>
        <p:spPr bwMode="auto">
          <a:xfrm>
            <a:off x="982956" y="1287555"/>
            <a:ext cx="11102388"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en-US" altLang="en-US" sz="2400" b="0" i="0" u="none" strike="noStrike" cap="none" normalizeH="0" baseline="0" dirty="0">
                <a:ln>
                  <a:noFill/>
                </a:ln>
                <a:solidFill>
                  <a:schemeClr val="tx1"/>
                </a:solidFill>
                <a:effectLst/>
                <a:latin typeface="Arial" panose="020B0604020202020204" pitchFamily="34" charset="0"/>
              </a:rPr>
              <a:t>Genes are responsible for hearing loss among 50% to 60% of children with hearing loss.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About 20% of babies with genetic hearing loss have a “syndrome” (for example, Down syndrome or Usher syndrome).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Infections during pregnancy in the mother, other environmental causes, and complications after birth are responsible for hearing loss among almost 30% of babies with hearing loss.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Congenital cytomegalovirus (CMV) infection during pregnancy is a preventable risk factor for hearing loss among children.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14% of those exposed to CMV during pregnancy develop sensorineural hearing loss (SNHL) of some type.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About 3% to 5% of those exposed to CMV during pregnancy develop bilateral moderate-to-profound SNHL.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A 2005 </a:t>
            </a:r>
            <a:r>
              <a:rPr kumimoji="0" lang="en-US" altLang="en-US" sz="2400" b="0" i="0" u="none" strike="noStrike" cap="none" normalizeH="0" baseline="0" dirty="0" err="1">
                <a:ln>
                  <a:noFill/>
                </a:ln>
                <a:solidFill>
                  <a:schemeClr val="tx1"/>
                </a:solidFill>
                <a:effectLst/>
                <a:latin typeface="Arial" panose="020B0604020202020204" pitchFamily="34" charset="0"/>
              </a:rPr>
              <a:t>HealthStyles</a:t>
            </a:r>
            <a:r>
              <a:rPr kumimoji="0" lang="en-US" altLang="en-US" sz="2400" b="0" i="0" u="none" strike="noStrike" cap="none" normalizeH="0" baseline="0" dirty="0">
                <a:ln>
                  <a:noFill/>
                </a:ln>
                <a:solidFill>
                  <a:schemeClr val="tx1"/>
                </a:solidFill>
                <a:effectLst/>
                <a:latin typeface="Arial" panose="020B0604020202020204" pitchFamily="34" charset="0"/>
              </a:rPr>
              <a:t> survey by CDC found that only 14% of female respondents had heard of CMV.</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About one in every four children with hearing loss also is born weighing less than 2,500 grams (about 5 1/2 pounds). </a:t>
            </a:r>
          </a:p>
        </p:txBody>
      </p:sp>
    </p:spTree>
    <p:extLst>
      <p:ext uri="{BB962C8B-B14F-4D97-AF65-F5344CB8AC3E}">
        <p14:creationId xmlns:p14="http://schemas.microsoft.com/office/powerpoint/2010/main" val="1683365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5AB1-2744-A2F8-3282-48473D186262}"/>
              </a:ext>
            </a:extLst>
          </p:cNvPr>
          <p:cNvSpPr>
            <a:spLocks noGrp="1"/>
          </p:cNvSpPr>
          <p:nvPr>
            <p:ph type="title"/>
          </p:nvPr>
        </p:nvSpPr>
        <p:spPr/>
        <p:txBody>
          <a:bodyPr/>
          <a:lstStyle/>
          <a:p>
            <a:r>
              <a:rPr lang="en-US" b="1" dirty="0"/>
              <a:t>Characteristics</a:t>
            </a:r>
          </a:p>
        </p:txBody>
      </p:sp>
      <p:sp>
        <p:nvSpPr>
          <p:cNvPr id="3" name="Content Placeholder 2">
            <a:extLst>
              <a:ext uri="{FF2B5EF4-FFF2-40B4-BE49-F238E27FC236}">
                <a16:creationId xmlns:a16="http://schemas.microsoft.com/office/drawing/2014/main" id="{A90C7B80-FD9A-C49A-B15A-9024672B2CD5}"/>
              </a:ext>
            </a:extLst>
          </p:cNvPr>
          <p:cNvSpPr>
            <a:spLocks noGrp="1"/>
          </p:cNvSpPr>
          <p:nvPr>
            <p:ph idx="1"/>
          </p:nvPr>
        </p:nvSpPr>
        <p:spPr>
          <a:xfrm>
            <a:off x="838200" y="1825624"/>
            <a:ext cx="10515600" cy="5032375"/>
          </a:xfrm>
        </p:spPr>
        <p:txBody>
          <a:bodyPr>
            <a:normAutofit/>
          </a:bodyPr>
          <a:lstStyle/>
          <a:p>
            <a:pPr marL="432" indent="0">
              <a:buNone/>
            </a:pPr>
            <a:r>
              <a:rPr lang="en-IN" dirty="0"/>
              <a:t>Students who receive special education because of hearing loss are a heterogeneous group.</a:t>
            </a:r>
          </a:p>
          <a:p>
            <a:r>
              <a:rPr lang="en-IN" dirty="0"/>
              <a:t>Levels of functioning influenced by:</a:t>
            </a:r>
          </a:p>
          <a:p>
            <a:pPr lvl="1"/>
            <a:r>
              <a:rPr lang="en-IN" sz="2800" dirty="0"/>
              <a:t>Type and degree of hearing loss</a:t>
            </a:r>
          </a:p>
          <a:p>
            <a:pPr lvl="1"/>
            <a:r>
              <a:rPr lang="en-IN" sz="2800" dirty="0"/>
              <a:t>Age of onset</a:t>
            </a:r>
          </a:p>
          <a:p>
            <a:pPr lvl="1"/>
            <a:r>
              <a:rPr lang="en-IN" sz="2800" dirty="0"/>
              <a:t>Attitudes of the child’s family</a:t>
            </a:r>
          </a:p>
          <a:p>
            <a:pPr lvl="1"/>
            <a:r>
              <a:rPr lang="en-IN" sz="2800" dirty="0"/>
              <a:t>Opportunities to acquire a first language</a:t>
            </a:r>
          </a:p>
          <a:p>
            <a:pPr lvl="1"/>
            <a:r>
              <a:rPr lang="en-IN" sz="2800" dirty="0"/>
              <a:t>Presence or absence of other disabilities</a:t>
            </a:r>
          </a:p>
          <a:p>
            <a:r>
              <a:rPr lang="en-IN" dirty="0"/>
              <a:t>Generalizations about how deaf people are supposed to act and feel must be viewed with extreme caution.</a:t>
            </a:r>
          </a:p>
          <a:p>
            <a:endParaRPr lang="en-US" dirty="0"/>
          </a:p>
        </p:txBody>
      </p:sp>
    </p:spTree>
    <p:extLst>
      <p:ext uri="{BB962C8B-B14F-4D97-AF65-F5344CB8AC3E}">
        <p14:creationId xmlns:p14="http://schemas.microsoft.com/office/powerpoint/2010/main" val="3684217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a:solidFill>
                  <a:schemeClr val="tx1">
                    <a:lumMod val="95000"/>
                    <a:lumOff val="5000"/>
                  </a:schemeClr>
                </a:solidFill>
              </a:rPr>
              <a:t>English Literacy</a:t>
            </a:r>
          </a:p>
        </p:txBody>
      </p:sp>
      <p:sp>
        <p:nvSpPr>
          <p:cNvPr id="3" name="Content Placeholder 2"/>
          <p:cNvSpPr>
            <a:spLocks noGrp="1"/>
          </p:cNvSpPr>
          <p:nvPr>
            <p:ph sz="quarter" idx="13"/>
          </p:nvPr>
        </p:nvSpPr>
        <p:spPr>
          <a:xfrm>
            <a:off x="609600" y="1507296"/>
            <a:ext cx="11087100" cy="5217354"/>
          </a:xfrm>
        </p:spPr>
        <p:txBody>
          <a:bodyPr>
            <a:normAutofit/>
          </a:bodyPr>
          <a:lstStyle/>
          <a:p>
            <a:pPr marL="432" indent="0">
              <a:buNone/>
            </a:pPr>
            <a:r>
              <a:rPr lang="en-IN" sz="2800" dirty="0"/>
              <a:t>Students with hearing loss:</a:t>
            </a:r>
          </a:p>
          <a:p>
            <a:r>
              <a:rPr lang="en-IN" sz="2800" dirty="0"/>
              <a:t>Have smaller vocabularies than their peers with normal hearing and the gap widens with age</a:t>
            </a:r>
          </a:p>
          <a:p>
            <a:r>
              <a:rPr lang="en-IN" sz="2800" dirty="0"/>
              <a:t>Learn concrete words more easily than abstract words</a:t>
            </a:r>
          </a:p>
          <a:p>
            <a:r>
              <a:rPr lang="en-IN" sz="2800" dirty="0"/>
              <a:t>Have difficulty with function words and omit endings of words</a:t>
            </a:r>
          </a:p>
          <a:p>
            <a:r>
              <a:rPr lang="en-IN" sz="2800" dirty="0"/>
              <a:t>Have difficulty differentiating questions from statements</a:t>
            </a:r>
          </a:p>
          <a:p>
            <a:r>
              <a:rPr lang="en-IN" sz="2800" dirty="0"/>
              <a:t>Have difficulty understanding and writing sentences with passive voice and relative clauses</a:t>
            </a:r>
          </a:p>
        </p:txBody>
      </p:sp>
    </p:spTree>
    <p:extLst>
      <p:ext uri="{BB962C8B-B14F-4D97-AF65-F5344CB8AC3E}">
        <p14:creationId xmlns:p14="http://schemas.microsoft.com/office/powerpoint/2010/main" val="801216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1067</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Deaf/Hard of Hearing</vt:lpstr>
      <vt:lpstr>Definition</vt:lpstr>
      <vt:lpstr>Eligibility Criteria</vt:lpstr>
      <vt:lpstr>Professional Advocacy Organizations</vt:lpstr>
      <vt:lpstr>Identification and Assessment</vt:lpstr>
      <vt:lpstr>Prevalence</vt:lpstr>
      <vt:lpstr>Causes</vt:lpstr>
      <vt:lpstr>Characteristics</vt:lpstr>
      <vt:lpstr>English Literacy</vt:lpstr>
      <vt:lpstr>Academic Achievement</vt:lpstr>
      <vt:lpstr>Social Functioning</vt:lpstr>
      <vt:lpstr>Instructional Strategies</vt:lpstr>
      <vt:lpstr>Accommodations/Modifications</vt:lpstr>
      <vt:lpstr>Placements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dc:title>
  <dc:creator>Butler, C.J.</dc:creator>
  <cp:lastModifiedBy>Kim Sopko</cp:lastModifiedBy>
  <cp:revision>3</cp:revision>
  <dcterms:created xsi:type="dcterms:W3CDTF">2023-03-01T17:41:03Z</dcterms:created>
  <dcterms:modified xsi:type="dcterms:W3CDTF">2023-03-07T23:31:15Z</dcterms:modified>
</cp:coreProperties>
</file>