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6" r:id="rId8"/>
    <p:sldId id="267" r:id="rId9"/>
    <p:sldId id="262" r:id="rId10"/>
    <p:sldId id="263"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4"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 Sopko" userId="75025cb190781c5c" providerId="LiveId" clId="{94C8E58B-BEC3-4D2A-9C2A-63F290C17A5E}"/>
    <pc:docChg chg="modSld">
      <pc:chgData name="Kim Sopko" userId="75025cb190781c5c" providerId="LiveId" clId="{94C8E58B-BEC3-4D2A-9C2A-63F290C17A5E}" dt="2023-03-07T23:32:17.354" v="15" actId="20577"/>
      <pc:docMkLst>
        <pc:docMk/>
      </pc:docMkLst>
      <pc:sldChg chg="modSp mod">
        <pc:chgData name="Kim Sopko" userId="75025cb190781c5c" providerId="LiveId" clId="{94C8E58B-BEC3-4D2A-9C2A-63F290C17A5E}" dt="2023-03-07T23:32:10.364" v="6" actId="20577"/>
        <pc:sldMkLst>
          <pc:docMk/>
          <pc:sldMk cId="1059937521" sldId="266"/>
        </pc:sldMkLst>
        <pc:spChg chg="mod">
          <ac:chgData name="Kim Sopko" userId="75025cb190781c5c" providerId="LiveId" clId="{94C8E58B-BEC3-4D2A-9C2A-63F290C17A5E}" dt="2023-03-07T23:32:10.364" v="6" actId="20577"/>
          <ac:spMkLst>
            <pc:docMk/>
            <pc:sldMk cId="1059937521" sldId="266"/>
            <ac:spMk id="2" creationId="{BFF40F27-CC3D-0639-18B5-1C280650F45C}"/>
          </ac:spMkLst>
        </pc:spChg>
      </pc:sldChg>
      <pc:sldChg chg="modSp mod">
        <pc:chgData name="Kim Sopko" userId="75025cb190781c5c" providerId="LiveId" clId="{94C8E58B-BEC3-4D2A-9C2A-63F290C17A5E}" dt="2023-03-07T23:32:17.354" v="15" actId="20577"/>
        <pc:sldMkLst>
          <pc:docMk/>
          <pc:sldMk cId="1479909035" sldId="267"/>
        </pc:sldMkLst>
        <pc:spChg chg="mod">
          <ac:chgData name="Kim Sopko" userId="75025cb190781c5c" providerId="LiveId" clId="{94C8E58B-BEC3-4D2A-9C2A-63F290C17A5E}" dt="2023-03-07T23:32:17.354" v="15" actId="20577"/>
          <ac:spMkLst>
            <pc:docMk/>
            <pc:sldMk cId="1479909035" sldId="267"/>
            <ac:spMk id="2" creationId="{BFF40F27-CC3D-0639-18B5-1C280650F45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69489-1E17-D44A-B2AE-F359F2CC3F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F09B3A-5901-A2C2-D0AC-F03F7E794E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1E6C87-78B6-907C-D84A-3A9146233C51}"/>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6D51C8ED-1382-C488-F8A0-F9BB882BF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C91D72-E875-A5FE-87B9-F42CA094EAC7}"/>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742226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4DEF8-D9CD-7269-1B58-290140F90A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EB68A2-D3F7-9074-B66A-9BF83ABB6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40B985-EEB7-519A-4DD4-92307A6A1E89}"/>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8221F9EA-5005-5883-3847-881C34A8B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07A07E-5246-93C4-99CC-2336B7A9C752}"/>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40367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0EA642-E180-CBA2-F412-60897DE896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317C55-4F39-FA73-BF6C-DEC17CBDBF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D822AC-EFFA-E618-1705-E5E0414475E8}"/>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1DAE57F5-DE3F-3AC0-3061-DDEC26DD9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77EAD-BDC2-05C6-B93A-844F504D16E1}"/>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61681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1631F-1E3C-776A-51D8-428529D101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B29589-6D49-6D5C-A67F-BAC47B87C2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530769-0C53-A188-FE7F-0BBC4A3F018A}"/>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B679A44B-5AF8-10BF-7507-E097B80078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20912C-CF17-1CBB-3357-E8B3015FB0A3}"/>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44439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B02D6-20DC-02D2-468B-D3259CAA7E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72227E-00E9-201B-A1D3-AD7BD88D41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3DF352-594A-EBC6-C68C-9CD813A80FE4}"/>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5967F144-F83E-C259-5C00-777E5FBCCD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64EF7-0933-D5EA-EFF4-907CF2A8020B}"/>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535589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51CB5-331E-2C24-E47A-F528C0E59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8B5EBD-4524-86C0-80A3-23DF112CB1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06C6CD-4712-9CF5-CBC3-E3BE1A392D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5F7809-DEAF-4612-7038-770C702B0E0E}"/>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6" name="Footer Placeholder 5">
            <a:extLst>
              <a:ext uri="{FF2B5EF4-FFF2-40B4-BE49-F238E27FC236}">
                <a16:creationId xmlns:a16="http://schemas.microsoft.com/office/drawing/2014/main" id="{30F25AE2-52DE-A86E-D0AF-D88A677220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FAE211-F224-E4A6-D513-57FDE1F4766D}"/>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10934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040D6-0DBB-DDB7-DB21-51C2993AA4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85A0DD-9F49-157C-F392-61679D8037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08B700-5FB9-0D8F-1DAD-0A3C5F2400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157E74-04DF-19DD-F2A1-C397291549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2A7B31-CAF7-556C-F0AE-C71D1DE2F6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9E6009-BFF8-0A8A-1EA6-827CC4CD0E9B}"/>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8" name="Footer Placeholder 7">
            <a:extLst>
              <a:ext uri="{FF2B5EF4-FFF2-40B4-BE49-F238E27FC236}">
                <a16:creationId xmlns:a16="http://schemas.microsoft.com/office/drawing/2014/main" id="{0551E055-0A9B-A888-07D2-8B1D9A9738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2E1EEE-4404-F72E-E384-AA433C4F29C8}"/>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185737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FE26-277B-3052-7568-3A4BE26760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79128F-99FE-B7A9-8461-38C851DEDFE3}"/>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4" name="Footer Placeholder 3">
            <a:extLst>
              <a:ext uri="{FF2B5EF4-FFF2-40B4-BE49-F238E27FC236}">
                <a16:creationId xmlns:a16="http://schemas.microsoft.com/office/drawing/2014/main" id="{DA20912F-98DE-F627-E352-C2CB85170A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D68053-7A36-26CE-FD0F-B754D6E323DC}"/>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535591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4EA4CA-B972-AA0E-38AE-086495B914AC}"/>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3" name="Footer Placeholder 2">
            <a:extLst>
              <a:ext uri="{FF2B5EF4-FFF2-40B4-BE49-F238E27FC236}">
                <a16:creationId xmlns:a16="http://schemas.microsoft.com/office/drawing/2014/main" id="{1951274E-C143-8EAD-68E5-019BBADE0B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30C61F-F448-D86D-2039-BD38269294B1}"/>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97003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EA8B-4392-D34B-510D-802A70806E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041512-F3BA-A1E2-561A-1602358C2C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986253-79E1-AA5C-EDAD-E5698B1C4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586D92-38AD-FF4E-0143-AE8434673C54}"/>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6" name="Footer Placeholder 5">
            <a:extLst>
              <a:ext uri="{FF2B5EF4-FFF2-40B4-BE49-F238E27FC236}">
                <a16:creationId xmlns:a16="http://schemas.microsoft.com/office/drawing/2014/main" id="{6C40ABDC-F0D0-4339-6E8F-D6D0D1CF36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5DE02A-1D7A-62B0-D977-73D2BBB2D1C3}"/>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633188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93987-AB23-81E0-431C-DD1DACECA9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72C922-55CC-F147-8CBF-8657A8F0B6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CFB55D-D3D1-DA5D-4EDB-55BE783E7F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6388AB-5D59-7B3A-85FE-CCD55E013576}"/>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6" name="Footer Placeholder 5">
            <a:extLst>
              <a:ext uri="{FF2B5EF4-FFF2-40B4-BE49-F238E27FC236}">
                <a16:creationId xmlns:a16="http://schemas.microsoft.com/office/drawing/2014/main" id="{58E00501-FF1F-1BD1-223D-DFF6B2CA9A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A3234C-1E8A-56BC-AE7F-A126A138E1E8}"/>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980958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614B8B-B5DA-A865-557D-1E6ECEA45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2DB5B2-0F0A-2568-7215-BDE28D87AC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DF6415-BBAB-C332-CF74-D749320C65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9AC4B917-9782-B7FF-72EC-D0586FDA86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A95206-CBFE-6C0D-5B75-0FAA54EB5E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AA6156-2706-41C9-91C0-4F44A9D6C6BC}" type="slidenum">
              <a:rPr lang="en-US" smtClean="0"/>
              <a:t>‹#›</a:t>
            </a:fld>
            <a:endParaRPr lang="en-US"/>
          </a:p>
        </p:txBody>
      </p:sp>
    </p:spTree>
    <p:extLst>
      <p:ext uri="{BB962C8B-B14F-4D97-AF65-F5344CB8AC3E}">
        <p14:creationId xmlns:p14="http://schemas.microsoft.com/office/powerpoint/2010/main" val="2890639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ites.ed.gov/idea/regs/b/a/300.8/c/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doe.virginia.gov/special_ed/disabilities/sensory_disabilities/hearing_impair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asha.org/public/hearing/Ototoxic-Medication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E6354-4833-B65C-E446-4F4E8C4E7D6D}"/>
              </a:ext>
            </a:extLst>
          </p:cNvPr>
          <p:cNvSpPr>
            <a:spLocks noGrp="1"/>
          </p:cNvSpPr>
          <p:nvPr>
            <p:ph type="ctrTitle"/>
          </p:nvPr>
        </p:nvSpPr>
        <p:spPr/>
        <p:txBody>
          <a:bodyPr/>
          <a:lstStyle/>
          <a:p>
            <a:r>
              <a:rPr lang="en-US" b="1"/>
              <a:t>Hearing Impairment</a:t>
            </a:r>
            <a:endParaRPr lang="en-US" b="1" dirty="0"/>
          </a:p>
        </p:txBody>
      </p:sp>
      <p:sp>
        <p:nvSpPr>
          <p:cNvPr id="3" name="Subtitle 2">
            <a:extLst>
              <a:ext uri="{FF2B5EF4-FFF2-40B4-BE49-F238E27FC236}">
                <a16:creationId xmlns:a16="http://schemas.microsoft.com/office/drawing/2014/main" id="{49F2C94A-16D0-A7B0-88EE-ED8BE28C956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53866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CA713-BE5C-BF6C-AE10-5C65AEC23489}"/>
              </a:ext>
            </a:extLst>
          </p:cNvPr>
          <p:cNvSpPr>
            <a:spLocks noGrp="1"/>
          </p:cNvSpPr>
          <p:nvPr>
            <p:ph type="title"/>
          </p:nvPr>
        </p:nvSpPr>
        <p:spPr/>
        <p:txBody>
          <a:bodyPr/>
          <a:lstStyle/>
          <a:p>
            <a:r>
              <a:rPr lang="en-US" b="1" dirty="0"/>
              <a:t>Instructional Strategies</a:t>
            </a:r>
          </a:p>
        </p:txBody>
      </p:sp>
      <p:sp>
        <p:nvSpPr>
          <p:cNvPr id="3" name="Content Placeholder 2">
            <a:extLst>
              <a:ext uri="{FF2B5EF4-FFF2-40B4-BE49-F238E27FC236}">
                <a16:creationId xmlns:a16="http://schemas.microsoft.com/office/drawing/2014/main" id="{41F2A48A-FD03-CEF4-F654-222A07973718}"/>
              </a:ext>
            </a:extLst>
          </p:cNvPr>
          <p:cNvSpPr>
            <a:spLocks noGrp="1"/>
          </p:cNvSpPr>
          <p:nvPr>
            <p:ph idx="1"/>
          </p:nvPr>
        </p:nvSpPr>
        <p:spPr>
          <a:xfrm>
            <a:off x="838200" y="1825624"/>
            <a:ext cx="11049000" cy="4956175"/>
          </a:xfrm>
        </p:spPr>
        <p:txBody>
          <a:bodyPr>
            <a:normAutofit fontScale="92500" lnSpcReduction="10000"/>
          </a:bodyPr>
          <a:lstStyle/>
          <a:p>
            <a:pPr>
              <a:buFont typeface="Arial" panose="020B0604020202020204" pitchFamily="34" charset="0"/>
              <a:buChar char="•"/>
            </a:pPr>
            <a:r>
              <a:rPr lang="en-US" dirty="0"/>
              <a:t>Let the child see the book, your face and signs simultaneously.</a:t>
            </a:r>
          </a:p>
          <a:p>
            <a:pPr>
              <a:buFont typeface="Arial" panose="020B0604020202020204" pitchFamily="34" charset="0"/>
              <a:buChar char="•"/>
            </a:pPr>
            <a:r>
              <a:rPr lang="en-US" dirty="0"/>
              <a:t>Don’t be limited by the print - expand on pictures.</a:t>
            </a:r>
          </a:p>
          <a:p>
            <a:pPr>
              <a:buFont typeface="Arial" panose="020B0604020202020204" pitchFamily="34" charset="0"/>
              <a:buChar char="•"/>
            </a:pPr>
            <a:r>
              <a:rPr lang="en-US" dirty="0"/>
              <a:t>Be dramatic - use props, exaggerate, use facial expression, eye gaze, body shift to show different characters.</a:t>
            </a:r>
          </a:p>
          <a:p>
            <a:pPr>
              <a:buFont typeface="Arial" panose="020B0604020202020204" pitchFamily="34" charset="0"/>
              <a:buChar char="•"/>
            </a:pPr>
            <a:r>
              <a:rPr lang="en-US" dirty="0"/>
              <a:t>Vary location of signing - on book, on child, etc.</a:t>
            </a:r>
          </a:p>
          <a:p>
            <a:pPr>
              <a:buFont typeface="Arial" panose="020B0604020202020204" pitchFamily="34" charset="0"/>
              <a:buChar char="•"/>
            </a:pPr>
            <a:r>
              <a:rPr lang="en-US" dirty="0"/>
              <a:t>Read a story several times if a child asks.</a:t>
            </a:r>
          </a:p>
          <a:p>
            <a:pPr>
              <a:buFont typeface="Arial" panose="020B0604020202020204" pitchFamily="34" charset="0"/>
              <a:buChar char="•"/>
            </a:pPr>
            <a:r>
              <a:rPr lang="en-US" dirty="0"/>
              <a:t>Act out the story together after reading it.</a:t>
            </a:r>
          </a:p>
          <a:p>
            <a:pPr>
              <a:buFont typeface="Arial" panose="020B0604020202020204" pitchFamily="34" charset="0"/>
              <a:buChar char="•"/>
            </a:pPr>
            <a:r>
              <a:rPr lang="en-US" dirty="0"/>
              <a:t>Utilize the whole language philosophy.</a:t>
            </a:r>
          </a:p>
          <a:p>
            <a:pPr>
              <a:buFont typeface="Arial" panose="020B0604020202020204" pitchFamily="34" charset="0"/>
              <a:buChar char="•"/>
            </a:pPr>
            <a:r>
              <a:rPr lang="en-US" dirty="0"/>
              <a:t>Use signed English, Cued Speech, and more fingerspelling to clarify differences between ASL and printed English.</a:t>
            </a:r>
          </a:p>
          <a:p>
            <a:pPr>
              <a:buFont typeface="Arial" panose="020B0604020202020204" pitchFamily="34" charset="0"/>
              <a:buChar char="•"/>
            </a:pPr>
            <a:r>
              <a:rPr lang="en-US" dirty="0"/>
              <a:t>Encourage students to translate between sign language and English, and to make connections between all modes presented.</a:t>
            </a:r>
          </a:p>
          <a:p>
            <a:endParaRPr lang="en-US" dirty="0"/>
          </a:p>
        </p:txBody>
      </p:sp>
    </p:spTree>
    <p:extLst>
      <p:ext uri="{BB962C8B-B14F-4D97-AF65-F5344CB8AC3E}">
        <p14:creationId xmlns:p14="http://schemas.microsoft.com/office/powerpoint/2010/main" val="4087677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6C5D0-9F79-B0AB-CB73-AD61B9B5A32C}"/>
              </a:ext>
            </a:extLst>
          </p:cNvPr>
          <p:cNvSpPr>
            <a:spLocks noGrp="1"/>
          </p:cNvSpPr>
          <p:nvPr>
            <p:ph type="title"/>
          </p:nvPr>
        </p:nvSpPr>
        <p:spPr/>
        <p:txBody>
          <a:bodyPr/>
          <a:lstStyle/>
          <a:p>
            <a:r>
              <a:rPr lang="en-US" b="1"/>
              <a:t>Placements</a:t>
            </a:r>
          </a:p>
        </p:txBody>
      </p:sp>
      <p:sp>
        <p:nvSpPr>
          <p:cNvPr id="3" name="Content Placeholder 2">
            <a:extLst>
              <a:ext uri="{FF2B5EF4-FFF2-40B4-BE49-F238E27FC236}">
                <a16:creationId xmlns:a16="http://schemas.microsoft.com/office/drawing/2014/main" id="{4381185F-1209-7E65-5DF4-55D666AB7EE9}"/>
              </a:ext>
            </a:extLst>
          </p:cNvPr>
          <p:cNvSpPr>
            <a:spLocks noGrp="1"/>
          </p:cNvSpPr>
          <p:nvPr>
            <p:ph idx="1"/>
          </p:nvPr>
        </p:nvSpPr>
        <p:spPr/>
        <p:txBody>
          <a:bodyPr/>
          <a:lstStyle/>
          <a:p>
            <a:r>
              <a:rPr lang="en-IN" dirty="0"/>
              <a:t>The majority of children who are deaf or hard of hearing attend local public schools</a:t>
            </a:r>
          </a:p>
          <a:p>
            <a:pPr lvl="1"/>
            <a:r>
              <a:rPr lang="en-IN" sz="2800" dirty="0"/>
              <a:t>63% receive most of their education in regular education classrooms with hearing students</a:t>
            </a:r>
          </a:p>
          <a:p>
            <a:pPr lvl="1"/>
            <a:r>
              <a:rPr lang="en-IN" sz="2800" dirty="0"/>
              <a:t>15% attend resource rooms for part of the school day</a:t>
            </a:r>
          </a:p>
          <a:p>
            <a:pPr lvl="1"/>
            <a:r>
              <a:rPr lang="en-IN" sz="2800" dirty="0"/>
              <a:t>11% are served in separate classrooms</a:t>
            </a:r>
          </a:p>
          <a:p>
            <a:pPr lvl="1"/>
            <a:r>
              <a:rPr lang="en-IN" sz="2800" dirty="0"/>
              <a:t>2% attend residential schools for the deaf</a:t>
            </a:r>
          </a:p>
          <a:p>
            <a:r>
              <a:rPr lang="en-IN"/>
              <a:t>About 50% of all students with hearing loss go on to college.</a:t>
            </a:r>
          </a:p>
          <a:p>
            <a:endParaRPr lang="en-US"/>
          </a:p>
        </p:txBody>
      </p:sp>
    </p:spTree>
    <p:extLst>
      <p:ext uri="{BB962C8B-B14F-4D97-AF65-F5344CB8AC3E}">
        <p14:creationId xmlns:p14="http://schemas.microsoft.com/office/powerpoint/2010/main" val="158807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8EB91-2924-2FFF-FF84-828CF308045B}"/>
              </a:ext>
            </a:extLst>
          </p:cNvPr>
          <p:cNvSpPr>
            <a:spLocks noGrp="1"/>
          </p:cNvSpPr>
          <p:nvPr>
            <p:ph type="title"/>
          </p:nvPr>
        </p:nvSpPr>
        <p:spPr/>
        <p:txBody>
          <a:bodyPr/>
          <a:lstStyle/>
          <a:p>
            <a:r>
              <a:rPr lang="en-US" b="1" dirty="0"/>
              <a:t>Definition</a:t>
            </a:r>
          </a:p>
        </p:txBody>
      </p:sp>
      <p:sp>
        <p:nvSpPr>
          <p:cNvPr id="3" name="Content Placeholder 2">
            <a:extLst>
              <a:ext uri="{FF2B5EF4-FFF2-40B4-BE49-F238E27FC236}">
                <a16:creationId xmlns:a16="http://schemas.microsoft.com/office/drawing/2014/main" id="{FA4C249A-2955-2EE4-B54E-5D68A61C3B99}"/>
              </a:ext>
            </a:extLst>
          </p:cNvPr>
          <p:cNvSpPr>
            <a:spLocks noGrp="1"/>
          </p:cNvSpPr>
          <p:nvPr>
            <p:ph idx="1"/>
          </p:nvPr>
        </p:nvSpPr>
        <p:spPr/>
        <p:txBody>
          <a:bodyPr/>
          <a:lstStyle/>
          <a:p>
            <a:r>
              <a:rPr lang="en-US" b="1" dirty="0"/>
              <a:t>IDEA Definition </a:t>
            </a:r>
            <a:r>
              <a:rPr lang="en-US" dirty="0">
                <a:hlinkClick r:id="rId2"/>
              </a:rPr>
              <a:t>§ 300.8 (c) (5)</a:t>
            </a:r>
            <a:endParaRPr lang="en-US" dirty="0"/>
          </a:p>
          <a:p>
            <a:r>
              <a:rPr lang="en-US" dirty="0"/>
              <a:t>Hearing impairment means an impairment in hearing, whether permanent or fluctuating, that adversely affects a child’s educational performance but that is not included under the definition of deafness in this section.</a:t>
            </a:r>
          </a:p>
          <a:p>
            <a:endParaRPr lang="en-US" dirty="0"/>
          </a:p>
        </p:txBody>
      </p:sp>
    </p:spTree>
    <p:extLst>
      <p:ext uri="{BB962C8B-B14F-4D97-AF65-F5344CB8AC3E}">
        <p14:creationId xmlns:p14="http://schemas.microsoft.com/office/powerpoint/2010/main" val="383307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8A506-94A3-A03F-AFCC-A1A3482E00C3}"/>
              </a:ext>
            </a:extLst>
          </p:cNvPr>
          <p:cNvSpPr>
            <a:spLocks noGrp="1"/>
          </p:cNvSpPr>
          <p:nvPr>
            <p:ph type="title"/>
          </p:nvPr>
        </p:nvSpPr>
        <p:spPr/>
        <p:txBody>
          <a:bodyPr/>
          <a:lstStyle/>
          <a:p>
            <a:r>
              <a:rPr lang="en-US" b="1" dirty="0"/>
              <a:t>Eligibility Criteria</a:t>
            </a:r>
          </a:p>
        </p:txBody>
      </p:sp>
      <p:sp>
        <p:nvSpPr>
          <p:cNvPr id="3" name="Content Placeholder 2">
            <a:extLst>
              <a:ext uri="{FF2B5EF4-FFF2-40B4-BE49-F238E27FC236}">
                <a16:creationId xmlns:a16="http://schemas.microsoft.com/office/drawing/2014/main" id="{57A1BF98-1668-EE15-4D77-70EE32D1D78B}"/>
              </a:ext>
            </a:extLst>
          </p:cNvPr>
          <p:cNvSpPr>
            <a:spLocks noGrp="1"/>
          </p:cNvSpPr>
          <p:nvPr>
            <p:ph idx="1"/>
          </p:nvPr>
        </p:nvSpPr>
        <p:spPr>
          <a:xfrm>
            <a:off x="838200" y="1825625"/>
            <a:ext cx="11182350" cy="4927600"/>
          </a:xfrm>
        </p:spPr>
        <p:txBody>
          <a:bodyPr>
            <a:normAutofit/>
          </a:bodyPr>
          <a:lstStyle/>
          <a:p>
            <a:r>
              <a:rPr lang="en-US" dirty="0">
                <a:effectLst/>
                <a:latin typeface="Arial" panose="020B0604020202020204" pitchFamily="34" charset="0"/>
              </a:rPr>
              <a:t>Deafness and Hearing Impairment are clinical terms as well as separate educational disability classifications, under the IDEA. The eligibility criteria for both Deafness and Hearing Impairment requires documentation of an adverse educational impact and the need for</a:t>
            </a:r>
            <a:br>
              <a:rPr lang="en-US" dirty="0"/>
            </a:br>
            <a:r>
              <a:rPr lang="en-US" dirty="0">
                <a:effectLst/>
                <a:latin typeface="Arial" panose="020B0604020202020204" pitchFamily="34" charset="0"/>
              </a:rPr>
              <a:t>specially designed instruction, which is not based solely on a clinical or medical diagnosis.</a:t>
            </a:r>
            <a:br>
              <a:rPr lang="en-US" dirty="0"/>
            </a:br>
            <a:r>
              <a:rPr lang="en-US" dirty="0">
                <a:effectLst/>
                <a:latin typeface="Arial" panose="020B0604020202020204" pitchFamily="34" charset="0"/>
              </a:rPr>
              <a:t>The terms “deaf or hard of hearing” and “hearing loss” are now utilized to replace the term “hearing impaired and its variations.” The term “hard of hearing” may also be used in place of “hearing impairment” for the eligibility determination.</a:t>
            </a:r>
            <a:endParaRPr lang="en-US" dirty="0"/>
          </a:p>
        </p:txBody>
      </p:sp>
    </p:spTree>
    <p:extLst>
      <p:ext uri="{BB962C8B-B14F-4D97-AF65-F5344CB8AC3E}">
        <p14:creationId xmlns:p14="http://schemas.microsoft.com/office/powerpoint/2010/main" val="205716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65DBC-8DCD-87F8-7CDC-032E274B9808}"/>
              </a:ext>
            </a:extLst>
          </p:cNvPr>
          <p:cNvSpPr>
            <a:spLocks noGrp="1"/>
          </p:cNvSpPr>
          <p:nvPr>
            <p:ph type="title"/>
          </p:nvPr>
        </p:nvSpPr>
        <p:spPr/>
        <p:txBody>
          <a:bodyPr/>
          <a:lstStyle/>
          <a:p>
            <a:r>
              <a:rPr lang="en-US" b="1" dirty="0"/>
              <a:t>Professional Advocacy Organizations</a:t>
            </a:r>
          </a:p>
        </p:txBody>
      </p:sp>
      <p:sp>
        <p:nvSpPr>
          <p:cNvPr id="3" name="Content Placeholder 2">
            <a:extLst>
              <a:ext uri="{FF2B5EF4-FFF2-40B4-BE49-F238E27FC236}">
                <a16:creationId xmlns:a16="http://schemas.microsoft.com/office/drawing/2014/main" id="{BA101F4D-5CAB-A3A5-075F-2AA000EB67AC}"/>
              </a:ext>
            </a:extLst>
          </p:cNvPr>
          <p:cNvSpPr>
            <a:spLocks noGrp="1"/>
          </p:cNvSpPr>
          <p:nvPr>
            <p:ph idx="1"/>
          </p:nvPr>
        </p:nvSpPr>
        <p:spPr/>
        <p:txBody>
          <a:bodyPr/>
          <a:lstStyle/>
          <a:p>
            <a:r>
              <a:rPr lang="en-US" dirty="0">
                <a:hlinkClick r:id="rId2"/>
              </a:rPr>
              <a:t>VDOE Deaf and Hard of Hearing</a:t>
            </a:r>
            <a:r>
              <a:rPr lang="en-US" dirty="0"/>
              <a:t> – VDOE lists a wide range of organizations for supporting children, youth, and adults who are deaf or hard of hearing based on communication preferences.</a:t>
            </a:r>
          </a:p>
        </p:txBody>
      </p:sp>
    </p:spTree>
    <p:extLst>
      <p:ext uri="{BB962C8B-B14F-4D97-AF65-F5344CB8AC3E}">
        <p14:creationId xmlns:p14="http://schemas.microsoft.com/office/powerpoint/2010/main" val="2001561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C5D01-166E-4430-C83A-BECB5F0F050E}"/>
              </a:ext>
            </a:extLst>
          </p:cNvPr>
          <p:cNvSpPr>
            <a:spLocks noGrp="1"/>
          </p:cNvSpPr>
          <p:nvPr>
            <p:ph type="title"/>
          </p:nvPr>
        </p:nvSpPr>
        <p:spPr/>
        <p:txBody>
          <a:bodyPr/>
          <a:lstStyle/>
          <a:p>
            <a:r>
              <a:rPr lang="en-US" b="1" dirty="0"/>
              <a:t>Prevalence</a:t>
            </a:r>
          </a:p>
        </p:txBody>
      </p:sp>
      <p:sp>
        <p:nvSpPr>
          <p:cNvPr id="3" name="Content Placeholder 2">
            <a:extLst>
              <a:ext uri="{FF2B5EF4-FFF2-40B4-BE49-F238E27FC236}">
                <a16:creationId xmlns:a16="http://schemas.microsoft.com/office/drawing/2014/main" id="{FAC6B278-20AF-06CD-93E1-6DCC69F96B61}"/>
              </a:ext>
            </a:extLst>
          </p:cNvPr>
          <p:cNvSpPr>
            <a:spLocks noGrp="1"/>
          </p:cNvSpPr>
          <p:nvPr>
            <p:ph idx="1"/>
          </p:nvPr>
        </p:nvSpPr>
        <p:spPr/>
        <p:txBody>
          <a:bodyPr/>
          <a:lstStyle/>
          <a:p>
            <a:r>
              <a:rPr lang="en-US" dirty="0"/>
              <a:t>In 2020–21, the number of students ages 3–21 who received special education services under the Individuals with Disabilities Education Act (IDEA) was 7.2 million, or 15 percent of all public school students. </a:t>
            </a:r>
            <a:endParaRPr lang="en-IN" dirty="0"/>
          </a:p>
          <a:p>
            <a:r>
              <a:rPr lang="en-IN" dirty="0"/>
              <a:t>.5</a:t>
            </a:r>
            <a:r>
              <a:rPr lang="en-IN" sz="2800" dirty="0"/>
              <a:t>% of all school-age children in special education,</a:t>
            </a:r>
            <a:r>
              <a:rPr lang="en-IN" dirty="0"/>
              <a:t> ages 3 through 21 years, received special education under the category of HI</a:t>
            </a:r>
            <a:r>
              <a:rPr lang="en-IN" sz="100" dirty="0"/>
              <a:t> </a:t>
            </a:r>
            <a:r>
              <a:rPr lang="en-IN" dirty="0"/>
              <a:t>.</a:t>
            </a:r>
          </a:p>
          <a:p>
            <a:endParaRPr lang="en-US" dirty="0"/>
          </a:p>
        </p:txBody>
      </p:sp>
    </p:spTree>
    <p:extLst>
      <p:ext uri="{BB962C8B-B14F-4D97-AF65-F5344CB8AC3E}">
        <p14:creationId xmlns:p14="http://schemas.microsoft.com/office/powerpoint/2010/main" val="737135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40F27-CC3D-0639-18B5-1C280650F45C}"/>
              </a:ext>
            </a:extLst>
          </p:cNvPr>
          <p:cNvSpPr>
            <a:spLocks noGrp="1"/>
          </p:cNvSpPr>
          <p:nvPr>
            <p:ph type="title"/>
          </p:nvPr>
        </p:nvSpPr>
        <p:spPr>
          <a:xfrm>
            <a:off x="838200" y="18256"/>
            <a:ext cx="10515600" cy="829470"/>
          </a:xfrm>
        </p:spPr>
        <p:txBody>
          <a:bodyPr/>
          <a:lstStyle/>
          <a:p>
            <a:r>
              <a:rPr lang="en-US" b="1" dirty="0"/>
              <a:t>Causes</a:t>
            </a:r>
          </a:p>
        </p:txBody>
      </p:sp>
      <p:sp>
        <p:nvSpPr>
          <p:cNvPr id="3" name="Content Placeholder 2">
            <a:extLst>
              <a:ext uri="{FF2B5EF4-FFF2-40B4-BE49-F238E27FC236}">
                <a16:creationId xmlns:a16="http://schemas.microsoft.com/office/drawing/2014/main" id="{DD3D460F-730F-295F-ACF2-77905EE8BBA2}"/>
              </a:ext>
            </a:extLst>
          </p:cNvPr>
          <p:cNvSpPr>
            <a:spLocks noGrp="1"/>
          </p:cNvSpPr>
          <p:nvPr>
            <p:ph idx="1"/>
          </p:nvPr>
        </p:nvSpPr>
        <p:spPr>
          <a:xfrm>
            <a:off x="838200" y="847726"/>
            <a:ext cx="11220450" cy="5992018"/>
          </a:xfrm>
        </p:spPr>
        <p:txBody>
          <a:bodyPr>
            <a:normAutofit fontScale="32500" lnSpcReduction="20000"/>
          </a:bodyPr>
          <a:lstStyle/>
          <a:p>
            <a:r>
              <a:rPr lang="en-US" sz="9800" dirty="0"/>
              <a:t>Conductive hearing loss can be the result of:</a:t>
            </a:r>
          </a:p>
          <a:p>
            <a:pPr>
              <a:buFont typeface="Arial" panose="020B0604020202020204" pitchFamily="34" charset="0"/>
              <a:buChar char="•"/>
            </a:pPr>
            <a:r>
              <a:rPr lang="en-US" sz="9800" dirty="0"/>
              <a:t>ear infections</a:t>
            </a:r>
          </a:p>
          <a:p>
            <a:pPr>
              <a:buFont typeface="Arial" panose="020B0604020202020204" pitchFamily="34" charset="0"/>
              <a:buChar char="•"/>
            </a:pPr>
            <a:r>
              <a:rPr lang="en-US" sz="9800" dirty="0"/>
              <a:t>allergies</a:t>
            </a:r>
          </a:p>
          <a:p>
            <a:pPr>
              <a:buFont typeface="Arial" panose="020B0604020202020204" pitchFamily="34" charset="0"/>
              <a:buChar char="•"/>
            </a:pPr>
            <a:r>
              <a:rPr lang="en-US" sz="9800" dirty="0"/>
              <a:t>swimmer’s ear</a:t>
            </a:r>
          </a:p>
          <a:p>
            <a:pPr>
              <a:buFont typeface="Arial" panose="020B0604020202020204" pitchFamily="34" charset="0"/>
              <a:buChar char="•"/>
            </a:pPr>
            <a:r>
              <a:rPr lang="en-US" sz="9800" dirty="0"/>
              <a:t>a buildup of wax in the ear</a:t>
            </a:r>
          </a:p>
          <a:p>
            <a:r>
              <a:rPr lang="en-US" sz="9800" dirty="0"/>
              <a:t>A foreign object that has become stuck in the ear, benign tumors or scarring of the ear canal due to recurrent infections are all potential causes of hearing loss.</a:t>
            </a:r>
          </a:p>
          <a:p>
            <a:r>
              <a:rPr lang="en-US" sz="9800" b="1" dirty="0"/>
              <a:t>Sensorineural Hearing Loss (SNHL)</a:t>
            </a:r>
          </a:p>
          <a:p>
            <a:r>
              <a:rPr lang="en-US" sz="9800" dirty="0"/>
              <a:t>SNHL happens when there’s damage to inner ear structures or in the nerve pathways to the brain. This type of hearing loss is usually permanent. SNHL makes even distinct, normal, or loud sounds seem muffled or unclear.</a:t>
            </a:r>
          </a:p>
          <a:p>
            <a:endParaRPr lang="en-US" dirty="0"/>
          </a:p>
        </p:txBody>
      </p:sp>
    </p:spTree>
    <p:extLst>
      <p:ext uri="{BB962C8B-B14F-4D97-AF65-F5344CB8AC3E}">
        <p14:creationId xmlns:p14="http://schemas.microsoft.com/office/powerpoint/2010/main" val="1683365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40F27-CC3D-0639-18B5-1C280650F45C}"/>
              </a:ext>
            </a:extLst>
          </p:cNvPr>
          <p:cNvSpPr>
            <a:spLocks noGrp="1"/>
          </p:cNvSpPr>
          <p:nvPr>
            <p:ph type="title"/>
          </p:nvPr>
        </p:nvSpPr>
        <p:spPr>
          <a:xfrm>
            <a:off x="838200" y="18256"/>
            <a:ext cx="10515600" cy="829470"/>
          </a:xfrm>
        </p:spPr>
        <p:txBody>
          <a:bodyPr/>
          <a:lstStyle/>
          <a:p>
            <a:r>
              <a:rPr lang="en-US" b="1" dirty="0"/>
              <a:t>Causes part 2</a:t>
            </a:r>
          </a:p>
        </p:txBody>
      </p:sp>
      <p:sp>
        <p:nvSpPr>
          <p:cNvPr id="3" name="Content Placeholder 2">
            <a:extLst>
              <a:ext uri="{FF2B5EF4-FFF2-40B4-BE49-F238E27FC236}">
                <a16:creationId xmlns:a16="http://schemas.microsoft.com/office/drawing/2014/main" id="{DD3D460F-730F-295F-ACF2-77905EE8BBA2}"/>
              </a:ext>
            </a:extLst>
          </p:cNvPr>
          <p:cNvSpPr>
            <a:spLocks noGrp="1"/>
          </p:cNvSpPr>
          <p:nvPr>
            <p:ph idx="1"/>
          </p:nvPr>
        </p:nvSpPr>
        <p:spPr>
          <a:xfrm>
            <a:off x="838200" y="847726"/>
            <a:ext cx="11220450" cy="5992018"/>
          </a:xfrm>
        </p:spPr>
        <p:txBody>
          <a:bodyPr>
            <a:normAutofit fontScale="25000" lnSpcReduction="20000"/>
          </a:bodyPr>
          <a:lstStyle/>
          <a:p>
            <a:r>
              <a:rPr lang="en-US" sz="9800" dirty="0"/>
              <a:t>SNHL can result from:</a:t>
            </a:r>
          </a:p>
          <a:p>
            <a:pPr>
              <a:buFont typeface="Arial" panose="020B0604020202020204" pitchFamily="34" charset="0"/>
              <a:buChar char="•"/>
            </a:pPr>
            <a:r>
              <a:rPr lang="en-US" sz="9800" dirty="0"/>
              <a:t>birth defects that alter the structure of the ear</a:t>
            </a:r>
          </a:p>
          <a:p>
            <a:pPr>
              <a:buFont typeface="Arial" panose="020B0604020202020204" pitchFamily="34" charset="0"/>
              <a:buChar char="•"/>
            </a:pPr>
            <a:r>
              <a:rPr lang="en-US" sz="9800" dirty="0"/>
              <a:t>aging</a:t>
            </a:r>
          </a:p>
          <a:p>
            <a:pPr>
              <a:buFont typeface="Arial" panose="020B0604020202020204" pitchFamily="34" charset="0"/>
              <a:buChar char="•"/>
            </a:pPr>
            <a:r>
              <a:rPr lang="en-US" sz="9800" dirty="0"/>
              <a:t>working around loud noises</a:t>
            </a:r>
          </a:p>
          <a:p>
            <a:pPr>
              <a:buFont typeface="Arial" panose="020B0604020202020204" pitchFamily="34" charset="0"/>
              <a:buChar char="•"/>
            </a:pPr>
            <a:r>
              <a:rPr lang="en-US" sz="9800" dirty="0"/>
              <a:t>trauma to the head or skull</a:t>
            </a:r>
          </a:p>
          <a:p>
            <a:pPr>
              <a:buFont typeface="Arial" panose="020B0604020202020204" pitchFamily="34" charset="0"/>
              <a:buChar char="•"/>
            </a:pPr>
            <a:r>
              <a:rPr lang="en-US" sz="9800" dirty="0"/>
              <a:t>Meniere’s disease, which is a disorder of the inner ear that can affect hearing and balance.</a:t>
            </a:r>
          </a:p>
          <a:p>
            <a:pPr>
              <a:buFont typeface="Arial" panose="020B0604020202020204" pitchFamily="34" charset="0"/>
              <a:buChar char="•"/>
            </a:pPr>
            <a:r>
              <a:rPr lang="en-US" sz="9800" dirty="0"/>
              <a:t>acoustic neuroma, which is a noncancerous tumor that grows on the nerve that connects the ear to the brain called the “vestibular cochlear nerve”</a:t>
            </a:r>
          </a:p>
          <a:p>
            <a:r>
              <a:rPr lang="en-US" sz="9800" b="1" dirty="0"/>
              <a:t>Infections</a:t>
            </a:r>
          </a:p>
          <a:p>
            <a:r>
              <a:rPr lang="en-US" sz="9800" dirty="0"/>
              <a:t>Infections such as the following can also damage the nerves of the ear and lead to SNHL:</a:t>
            </a:r>
          </a:p>
          <a:p>
            <a:pPr>
              <a:buFont typeface="Arial" panose="020B0604020202020204" pitchFamily="34" charset="0"/>
              <a:buChar char="•"/>
            </a:pPr>
            <a:r>
              <a:rPr lang="en-US" sz="9800" dirty="0"/>
              <a:t>measles</a:t>
            </a:r>
          </a:p>
          <a:p>
            <a:pPr>
              <a:buFont typeface="Arial" panose="020B0604020202020204" pitchFamily="34" charset="0"/>
              <a:buChar char="•"/>
            </a:pPr>
            <a:r>
              <a:rPr lang="en-US" sz="9800" dirty="0"/>
              <a:t>meningitis</a:t>
            </a:r>
          </a:p>
          <a:p>
            <a:pPr>
              <a:buFont typeface="Arial" panose="020B0604020202020204" pitchFamily="34" charset="0"/>
              <a:buChar char="•"/>
            </a:pPr>
            <a:r>
              <a:rPr lang="en-US" sz="9800" dirty="0"/>
              <a:t>mumps</a:t>
            </a:r>
          </a:p>
          <a:p>
            <a:pPr>
              <a:buFont typeface="Arial" panose="020B0604020202020204" pitchFamily="34" charset="0"/>
              <a:buChar char="•"/>
            </a:pPr>
            <a:r>
              <a:rPr lang="en-US" sz="9800" dirty="0"/>
              <a:t>scarlet fever </a:t>
            </a:r>
          </a:p>
          <a:p>
            <a:endParaRPr lang="en-US" dirty="0"/>
          </a:p>
        </p:txBody>
      </p:sp>
    </p:spTree>
    <p:extLst>
      <p:ext uri="{BB962C8B-B14F-4D97-AF65-F5344CB8AC3E}">
        <p14:creationId xmlns:p14="http://schemas.microsoft.com/office/powerpoint/2010/main" val="1059937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40F27-CC3D-0639-18B5-1C280650F45C}"/>
              </a:ext>
            </a:extLst>
          </p:cNvPr>
          <p:cNvSpPr>
            <a:spLocks noGrp="1"/>
          </p:cNvSpPr>
          <p:nvPr>
            <p:ph type="title"/>
          </p:nvPr>
        </p:nvSpPr>
        <p:spPr>
          <a:xfrm>
            <a:off x="838200" y="18256"/>
            <a:ext cx="10515600" cy="829470"/>
          </a:xfrm>
        </p:spPr>
        <p:txBody>
          <a:bodyPr/>
          <a:lstStyle/>
          <a:p>
            <a:r>
              <a:rPr lang="en-US" b="1"/>
              <a:t>Causes part 3</a:t>
            </a:r>
            <a:endParaRPr lang="en-US" b="1" dirty="0"/>
          </a:p>
        </p:txBody>
      </p:sp>
      <p:sp>
        <p:nvSpPr>
          <p:cNvPr id="3" name="Content Placeholder 2">
            <a:extLst>
              <a:ext uri="{FF2B5EF4-FFF2-40B4-BE49-F238E27FC236}">
                <a16:creationId xmlns:a16="http://schemas.microsoft.com/office/drawing/2014/main" id="{DD3D460F-730F-295F-ACF2-77905EE8BBA2}"/>
              </a:ext>
            </a:extLst>
          </p:cNvPr>
          <p:cNvSpPr>
            <a:spLocks noGrp="1"/>
          </p:cNvSpPr>
          <p:nvPr>
            <p:ph idx="1"/>
          </p:nvPr>
        </p:nvSpPr>
        <p:spPr>
          <a:xfrm>
            <a:off x="838200" y="847726"/>
            <a:ext cx="11220450" cy="3248024"/>
          </a:xfrm>
        </p:spPr>
        <p:txBody>
          <a:bodyPr>
            <a:normAutofit fontScale="77500" lnSpcReduction="20000"/>
          </a:bodyPr>
          <a:lstStyle/>
          <a:p>
            <a:r>
              <a:rPr lang="en-US" sz="3600" b="1" dirty="0"/>
              <a:t>Ototoxic Medications</a:t>
            </a:r>
          </a:p>
          <a:p>
            <a:r>
              <a:rPr lang="en-US" sz="3600" dirty="0"/>
              <a:t>Some medications, called ototoxic medications, may also cause SNHL. According to the </a:t>
            </a:r>
            <a:r>
              <a:rPr lang="en-US" sz="3600" dirty="0">
                <a:hlinkClick r:id="rId2"/>
              </a:rPr>
              <a:t>ASHA</a:t>
            </a:r>
            <a:r>
              <a:rPr lang="en-US" sz="3600" dirty="0"/>
              <a:t>, there are over 200 over-the-counter and prescription medications that may cause hearing loss. If you’re taking medications for cancer, heart disease, or a serious infection, talk to your doctor about the hearing risks involved with each.</a:t>
            </a:r>
          </a:p>
          <a:p>
            <a:r>
              <a:rPr lang="en-US" sz="3600" b="1" dirty="0"/>
              <a:t>Mixed Hearing Loss</a:t>
            </a:r>
          </a:p>
          <a:p>
            <a:r>
              <a:rPr lang="en-US" sz="3600" dirty="0"/>
              <a:t>Mixed hearing loss may also occur. This happens when both conductive hearing loss and SNHL occur at the same time.</a:t>
            </a:r>
          </a:p>
          <a:p>
            <a:endParaRPr lang="en-US" dirty="0"/>
          </a:p>
        </p:txBody>
      </p:sp>
    </p:spTree>
    <p:extLst>
      <p:ext uri="{BB962C8B-B14F-4D97-AF65-F5344CB8AC3E}">
        <p14:creationId xmlns:p14="http://schemas.microsoft.com/office/powerpoint/2010/main" val="1479909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35AB1-2744-A2F8-3282-48473D186262}"/>
              </a:ext>
            </a:extLst>
          </p:cNvPr>
          <p:cNvSpPr>
            <a:spLocks noGrp="1"/>
          </p:cNvSpPr>
          <p:nvPr>
            <p:ph type="title"/>
          </p:nvPr>
        </p:nvSpPr>
        <p:spPr/>
        <p:txBody>
          <a:bodyPr/>
          <a:lstStyle/>
          <a:p>
            <a:r>
              <a:rPr lang="en-US" b="1" dirty="0"/>
              <a:t>Characteristics</a:t>
            </a:r>
          </a:p>
        </p:txBody>
      </p:sp>
      <p:sp>
        <p:nvSpPr>
          <p:cNvPr id="3" name="Content Placeholder 2">
            <a:extLst>
              <a:ext uri="{FF2B5EF4-FFF2-40B4-BE49-F238E27FC236}">
                <a16:creationId xmlns:a16="http://schemas.microsoft.com/office/drawing/2014/main" id="{A90C7B80-FD9A-C49A-B15A-9024672B2CD5}"/>
              </a:ext>
            </a:extLst>
          </p:cNvPr>
          <p:cNvSpPr>
            <a:spLocks noGrp="1"/>
          </p:cNvSpPr>
          <p:nvPr>
            <p:ph idx="1"/>
          </p:nvPr>
        </p:nvSpPr>
        <p:spPr/>
        <p:txBody>
          <a:bodyPr/>
          <a:lstStyle/>
          <a:p>
            <a:r>
              <a:rPr lang="en-US" dirty="0"/>
              <a:t>Speech Delays</a:t>
            </a:r>
          </a:p>
          <a:p>
            <a:r>
              <a:rPr lang="en-US" dirty="0"/>
              <a:t>Communication Difficulties</a:t>
            </a:r>
          </a:p>
          <a:p>
            <a:r>
              <a:rPr lang="en-US" dirty="0"/>
              <a:t>Selective Hearing</a:t>
            </a:r>
          </a:p>
          <a:p>
            <a:r>
              <a:rPr lang="en-US" dirty="0"/>
              <a:t>Behavioral Characteristics</a:t>
            </a:r>
          </a:p>
          <a:p>
            <a:r>
              <a:rPr lang="en-US" dirty="0"/>
              <a:t>Differential Diagnosis</a:t>
            </a:r>
          </a:p>
          <a:p>
            <a:endParaRPr lang="en-US" b="1" dirty="0"/>
          </a:p>
          <a:p>
            <a:endParaRPr lang="en-US" dirty="0"/>
          </a:p>
        </p:txBody>
      </p:sp>
    </p:spTree>
    <p:extLst>
      <p:ext uri="{BB962C8B-B14F-4D97-AF65-F5344CB8AC3E}">
        <p14:creationId xmlns:p14="http://schemas.microsoft.com/office/powerpoint/2010/main" val="3684217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749</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Hearing Impairment</vt:lpstr>
      <vt:lpstr>Definition</vt:lpstr>
      <vt:lpstr>Eligibility Criteria</vt:lpstr>
      <vt:lpstr>Professional Advocacy Organizations</vt:lpstr>
      <vt:lpstr>Prevalence</vt:lpstr>
      <vt:lpstr>Causes</vt:lpstr>
      <vt:lpstr>Causes part 2</vt:lpstr>
      <vt:lpstr>Causes part 3</vt:lpstr>
      <vt:lpstr>Characteristics</vt:lpstr>
      <vt:lpstr>Instructional Strategies</vt:lpstr>
      <vt:lpstr>Placements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Spectrum Disorder</dc:title>
  <dc:creator>Butler, C.J.</dc:creator>
  <cp:lastModifiedBy>Kim Sopko</cp:lastModifiedBy>
  <cp:revision>3</cp:revision>
  <dcterms:created xsi:type="dcterms:W3CDTF">2023-03-01T17:41:03Z</dcterms:created>
  <dcterms:modified xsi:type="dcterms:W3CDTF">2023-03-07T23:32:18Z</dcterms:modified>
</cp:coreProperties>
</file>