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59" r:id="rId6"/>
    <p:sldId id="432" r:id="rId7"/>
    <p:sldId id="433" r:id="rId8"/>
    <p:sldId id="434" r:id="rId9"/>
    <p:sldId id="262" r:id="rId10"/>
    <p:sldId id="261" r:id="rId11"/>
    <p:sldId id="260" r:id="rId12"/>
    <p:sldId id="263" r:id="rId13"/>
    <p:sldId id="435" r:id="rId14"/>
    <p:sldId id="436" r:id="rId15"/>
    <p:sldId id="437" r:id="rId16"/>
    <p:sldId id="264" r:id="rId17"/>
    <p:sldId id="26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55" autoAdjust="0"/>
  </p:normalViewPr>
  <p:slideViewPr>
    <p:cSldViewPr snapToGrid="0">
      <p:cViewPr varScale="1">
        <p:scale>
          <a:sx n="79" d="100"/>
          <a:sy n="79" d="100"/>
        </p:scale>
        <p:origin x="8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m Sopko" userId="75025cb190781c5c" providerId="LiveId" clId="{1A6642E1-243F-4D28-8C7E-13FF2B83C204}"/>
    <pc:docChg chg="custSel modSld">
      <pc:chgData name="Kim Sopko" userId="75025cb190781c5c" providerId="LiveId" clId="{1A6642E1-243F-4D28-8C7E-13FF2B83C204}" dt="2023-03-07T23:29:53.821" v="39" actId="20577"/>
      <pc:docMkLst>
        <pc:docMk/>
      </pc:docMkLst>
      <pc:sldChg chg="delSp mod">
        <pc:chgData name="Kim Sopko" userId="75025cb190781c5c" providerId="LiveId" clId="{1A6642E1-243F-4D28-8C7E-13FF2B83C204}" dt="2023-03-07T23:27:28.322" v="0" actId="478"/>
        <pc:sldMkLst>
          <pc:docMk/>
          <pc:sldMk cId="1753866656" sldId="256"/>
        </pc:sldMkLst>
        <pc:spChg chg="del">
          <ac:chgData name="Kim Sopko" userId="75025cb190781c5c" providerId="LiveId" clId="{1A6642E1-243F-4D28-8C7E-13FF2B83C204}" dt="2023-03-07T23:27:28.322" v="0" actId="478"/>
          <ac:spMkLst>
            <pc:docMk/>
            <pc:sldMk cId="1753866656" sldId="256"/>
            <ac:spMk id="3" creationId="{49F2C94A-16D0-A7B0-88EE-ED8BE28C9563}"/>
          </ac:spMkLst>
        </pc:spChg>
      </pc:sldChg>
      <pc:sldChg chg="modSp mod">
        <pc:chgData name="Kim Sopko" userId="75025cb190781c5c" providerId="LiveId" clId="{1A6642E1-243F-4D28-8C7E-13FF2B83C204}" dt="2023-03-07T23:29:01.188" v="12" actId="20577"/>
        <pc:sldMkLst>
          <pc:docMk/>
          <pc:sldMk cId="198981156" sldId="266"/>
        </pc:sldMkLst>
        <pc:spChg chg="mod">
          <ac:chgData name="Kim Sopko" userId="75025cb190781c5c" providerId="LiveId" clId="{1A6642E1-243F-4D28-8C7E-13FF2B83C204}" dt="2023-03-07T23:29:01.188" v="12" actId="20577"/>
          <ac:spMkLst>
            <pc:docMk/>
            <pc:sldMk cId="198981156" sldId="266"/>
            <ac:spMk id="2" creationId="{A422585D-7191-56D2-AA4C-2A3717753427}"/>
          </ac:spMkLst>
        </pc:spChg>
      </pc:sldChg>
      <pc:sldChg chg="modSp mod">
        <pc:chgData name="Kim Sopko" userId="75025cb190781c5c" providerId="LiveId" clId="{1A6642E1-243F-4D28-8C7E-13FF2B83C204}" dt="2023-03-07T23:29:27.196" v="21" actId="20577"/>
        <pc:sldMkLst>
          <pc:docMk/>
          <pc:sldMk cId="2391172401" sldId="435"/>
        </pc:sldMkLst>
        <pc:spChg chg="mod">
          <ac:chgData name="Kim Sopko" userId="75025cb190781c5c" providerId="LiveId" clId="{1A6642E1-243F-4D28-8C7E-13FF2B83C204}" dt="2023-03-07T23:29:27.196" v="21" actId="20577"/>
          <ac:spMkLst>
            <pc:docMk/>
            <pc:sldMk cId="2391172401" sldId="435"/>
            <ac:spMk id="2" creationId="{017CA713-BE5C-BF6C-AE10-5C65AEC23489}"/>
          </ac:spMkLst>
        </pc:spChg>
      </pc:sldChg>
      <pc:sldChg chg="modSp mod">
        <pc:chgData name="Kim Sopko" userId="75025cb190781c5c" providerId="LiveId" clId="{1A6642E1-243F-4D28-8C7E-13FF2B83C204}" dt="2023-03-07T23:29:41.912" v="29" actId="20577"/>
        <pc:sldMkLst>
          <pc:docMk/>
          <pc:sldMk cId="1995192502" sldId="436"/>
        </pc:sldMkLst>
        <pc:spChg chg="mod">
          <ac:chgData name="Kim Sopko" userId="75025cb190781c5c" providerId="LiveId" clId="{1A6642E1-243F-4D28-8C7E-13FF2B83C204}" dt="2023-03-07T23:29:41.912" v="29" actId="20577"/>
          <ac:spMkLst>
            <pc:docMk/>
            <pc:sldMk cId="1995192502" sldId="436"/>
            <ac:spMk id="2" creationId="{017CA713-BE5C-BF6C-AE10-5C65AEC23489}"/>
          </ac:spMkLst>
        </pc:spChg>
        <pc:spChg chg="mod">
          <ac:chgData name="Kim Sopko" userId="75025cb190781c5c" providerId="LiveId" clId="{1A6642E1-243F-4D28-8C7E-13FF2B83C204}" dt="2023-03-07T23:29:37.631" v="22" actId="14100"/>
          <ac:spMkLst>
            <pc:docMk/>
            <pc:sldMk cId="1995192502" sldId="436"/>
            <ac:spMk id="3" creationId="{41F2A48A-FD03-CEF4-F654-222A07973718}"/>
          </ac:spMkLst>
        </pc:spChg>
      </pc:sldChg>
      <pc:sldChg chg="modSp mod">
        <pc:chgData name="Kim Sopko" userId="75025cb190781c5c" providerId="LiveId" clId="{1A6642E1-243F-4D28-8C7E-13FF2B83C204}" dt="2023-03-07T23:29:53.821" v="39" actId="20577"/>
        <pc:sldMkLst>
          <pc:docMk/>
          <pc:sldMk cId="2902676755" sldId="437"/>
        </pc:sldMkLst>
        <pc:spChg chg="mod">
          <ac:chgData name="Kim Sopko" userId="75025cb190781c5c" providerId="LiveId" clId="{1A6642E1-243F-4D28-8C7E-13FF2B83C204}" dt="2023-03-07T23:29:53.821" v="39" actId="20577"/>
          <ac:spMkLst>
            <pc:docMk/>
            <pc:sldMk cId="2902676755" sldId="437"/>
            <ac:spMk id="2" creationId="{017CA713-BE5C-BF6C-AE10-5C65AEC23489}"/>
          </ac:spMkLst>
        </pc:spChg>
        <pc:spChg chg="mod">
          <ac:chgData name="Kim Sopko" userId="75025cb190781c5c" providerId="LiveId" clId="{1A6642E1-243F-4D28-8C7E-13FF2B83C204}" dt="2023-03-07T23:29:49.366" v="30" actId="14100"/>
          <ac:spMkLst>
            <pc:docMk/>
            <pc:sldMk cId="2902676755" sldId="437"/>
            <ac:spMk id="3" creationId="{41F2A48A-FD03-CEF4-F654-222A0797371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69489-1E17-D44A-B2AE-F359F2CC3F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F09B3A-5901-A2C2-D0AC-F03F7E794E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1E6C87-78B6-907C-D84A-3A9146233C51}"/>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5" name="Footer Placeholder 4">
            <a:extLst>
              <a:ext uri="{FF2B5EF4-FFF2-40B4-BE49-F238E27FC236}">
                <a16:creationId xmlns:a16="http://schemas.microsoft.com/office/drawing/2014/main" id="{6D51C8ED-1382-C488-F8A0-F9BB882BF0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C91D72-E875-A5FE-87B9-F42CA094EAC7}"/>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742226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4DEF8-D9CD-7269-1B58-290140F90A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EB68A2-D3F7-9074-B66A-9BF83ABB6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40B985-EEB7-519A-4DD4-92307A6A1E89}"/>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5" name="Footer Placeholder 4">
            <a:extLst>
              <a:ext uri="{FF2B5EF4-FFF2-40B4-BE49-F238E27FC236}">
                <a16:creationId xmlns:a16="http://schemas.microsoft.com/office/drawing/2014/main" id="{8221F9EA-5005-5883-3847-881C34A8BE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07A07E-5246-93C4-99CC-2336B7A9C752}"/>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240367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0EA642-E180-CBA2-F412-60897DE8969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317C55-4F39-FA73-BF6C-DEC17CBDBF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D822AC-EFFA-E618-1705-E5E0414475E8}"/>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5" name="Footer Placeholder 4">
            <a:extLst>
              <a:ext uri="{FF2B5EF4-FFF2-40B4-BE49-F238E27FC236}">
                <a16:creationId xmlns:a16="http://schemas.microsoft.com/office/drawing/2014/main" id="{1DAE57F5-DE3F-3AC0-3061-DDEC26DD9E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77EAD-BDC2-05C6-B93A-844F504D16E1}"/>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616813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1631F-1E3C-776A-51D8-428529D101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B29589-6D49-6D5C-A67F-BAC47B87C2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530769-0C53-A188-FE7F-0BBC4A3F018A}"/>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5" name="Footer Placeholder 4">
            <a:extLst>
              <a:ext uri="{FF2B5EF4-FFF2-40B4-BE49-F238E27FC236}">
                <a16:creationId xmlns:a16="http://schemas.microsoft.com/office/drawing/2014/main" id="{B679A44B-5AF8-10BF-7507-E097B80078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20912C-CF17-1CBB-3357-E8B3015FB0A3}"/>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3444396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B02D6-20DC-02D2-468B-D3259CAA7E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72227E-00E9-201B-A1D3-AD7BD88D41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3DF352-594A-EBC6-C68C-9CD813A80FE4}"/>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5" name="Footer Placeholder 4">
            <a:extLst>
              <a:ext uri="{FF2B5EF4-FFF2-40B4-BE49-F238E27FC236}">
                <a16:creationId xmlns:a16="http://schemas.microsoft.com/office/drawing/2014/main" id="{5967F144-F83E-C259-5C00-777E5FBCCD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164EF7-0933-D5EA-EFF4-907CF2A8020B}"/>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2535589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51CB5-331E-2C24-E47A-F528C0E592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8B5EBD-4524-86C0-80A3-23DF112CB1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06C6CD-4712-9CF5-CBC3-E3BE1A392D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5F7809-DEAF-4612-7038-770C702B0E0E}"/>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6" name="Footer Placeholder 5">
            <a:extLst>
              <a:ext uri="{FF2B5EF4-FFF2-40B4-BE49-F238E27FC236}">
                <a16:creationId xmlns:a16="http://schemas.microsoft.com/office/drawing/2014/main" id="{30F25AE2-52DE-A86E-D0AF-D88A677220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FAE211-F224-E4A6-D513-57FDE1F4766D}"/>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3109341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040D6-0DBB-DDB7-DB21-51C2993AA4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85A0DD-9F49-157C-F392-61679D8037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08B700-5FB9-0D8F-1DAD-0A3C5F2400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E157E74-04DF-19DD-F2A1-C397291549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2A7B31-CAF7-556C-F0AE-C71D1DE2F6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9E6009-BFF8-0A8A-1EA6-827CC4CD0E9B}"/>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8" name="Footer Placeholder 7">
            <a:extLst>
              <a:ext uri="{FF2B5EF4-FFF2-40B4-BE49-F238E27FC236}">
                <a16:creationId xmlns:a16="http://schemas.microsoft.com/office/drawing/2014/main" id="{0551E055-0A9B-A888-07D2-8B1D9A97380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02E1EEE-4404-F72E-E384-AA433C4F29C8}"/>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3185737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EFE26-277B-3052-7568-3A4BE26760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79128F-99FE-B7A9-8461-38C851DEDFE3}"/>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4" name="Footer Placeholder 3">
            <a:extLst>
              <a:ext uri="{FF2B5EF4-FFF2-40B4-BE49-F238E27FC236}">
                <a16:creationId xmlns:a16="http://schemas.microsoft.com/office/drawing/2014/main" id="{DA20912F-98DE-F627-E352-C2CB85170A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FD68053-7A36-26CE-FD0F-B754D6E323DC}"/>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3535591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4EA4CA-B972-AA0E-38AE-086495B914AC}"/>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3" name="Footer Placeholder 2">
            <a:extLst>
              <a:ext uri="{FF2B5EF4-FFF2-40B4-BE49-F238E27FC236}">
                <a16:creationId xmlns:a16="http://schemas.microsoft.com/office/drawing/2014/main" id="{1951274E-C143-8EAD-68E5-019BBADE0B2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30C61F-F448-D86D-2039-BD38269294B1}"/>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2970039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0EA8B-4392-D34B-510D-802A70806E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041512-F3BA-A1E2-561A-1602358C2C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986253-79E1-AA5C-EDAD-E5698B1C40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586D92-38AD-FF4E-0143-AE8434673C54}"/>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6" name="Footer Placeholder 5">
            <a:extLst>
              <a:ext uri="{FF2B5EF4-FFF2-40B4-BE49-F238E27FC236}">
                <a16:creationId xmlns:a16="http://schemas.microsoft.com/office/drawing/2014/main" id="{6C40ABDC-F0D0-4339-6E8F-D6D0D1CF36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5DE02A-1D7A-62B0-D977-73D2BBB2D1C3}"/>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2633188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93987-AB23-81E0-431C-DD1DACECA9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72C922-55CC-F147-8CBF-8657A8F0B6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CFB55D-D3D1-DA5D-4EDB-55BE783E7F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6388AB-5D59-7B3A-85FE-CCD55E013576}"/>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6" name="Footer Placeholder 5">
            <a:extLst>
              <a:ext uri="{FF2B5EF4-FFF2-40B4-BE49-F238E27FC236}">
                <a16:creationId xmlns:a16="http://schemas.microsoft.com/office/drawing/2014/main" id="{58E00501-FF1F-1BD1-223D-DFF6B2CA9A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A3234C-1E8A-56BC-AE7F-A126A138E1E8}"/>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2980958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614B8B-B5DA-A865-557D-1E6ECEA45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2DB5B2-0F0A-2568-7215-BDE28D87AC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DF6415-BBAB-C332-CF74-D749320C65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55D648-87FB-4110-BDAB-102BE934EA5D}" type="datetimeFigureOut">
              <a:rPr lang="en-US" smtClean="0"/>
              <a:t>3/7/2023</a:t>
            </a:fld>
            <a:endParaRPr lang="en-US"/>
          </a:p>
        </p:txBody>
      </p:sp>
      <p:sp>
        <p:nvSpPr>
          <p:cNvPr id="5" name="Footer Placeholder 4">
            <a:extLst>
              <a:ext uri="{FF2B5EF4-FFF2-40B4-BE49-F238E27FC236}">
                <a16:creationId xmlns:a16="http://schemas.microsoft.com/office/drawing/2014/main" id="{9AC4B917-9782-B7FF-72EC-D0586FDA86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5A95206-CBFE-6C0D-5B75-0FAA54EB5E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AA6156-2706-41C9-91C0-4F44A9D6C6BC}" type="slidenum">
              <a:rPr lang="en-US" smtClean="0"/>
              <a:t>‹#›</a:t>
            </a:fld>
            <a:endParaRPr lang="en-US"/>
          </a:p>
        </p:txBody>
      </p:sp>
    </p:spTree>
    <p:extLst>
      <p:ext uri="{BB962C8B-B14F-4D97-AF65-F5344CB8AC3E}">
        <p14:creationId xmlns:p14="http://schemas.microsoft.com/office/powerpoint/2010/main" val="2890639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cid.org.au/wp-content/uploads/2019/10/15-Causes-of-intellectual-disability-and-health-care.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brighthubeducation.com/special-ed-inclusion-strategies/76853-why-multi-sensory-teaching-is-importan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sites.ed.gov/idea/regs/b/a/300.8/c/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aaidd.org/intellectual-disabilit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E6354-4833-B65C-E446-4F4E8C4E7D6D}"/>
              </a:ext>
            </a:extLst>
          </p:cNvPr>
          <p:cNvSpPr>
            <a:spLocks noGrp="1"/>
          </p:cNvSpPr>
          <p:nvPr>
            <p:ph type="ctrTitle"/>
          </p:nvPr>
        </p:nvSpPr>
        <p:spPr/>
        <p:txBody>
          <a:bodyPr/>
          <a:lstStyle/>
          <a:p>
            <a:r>
              <a:rPr lang="en-US" b="1" dirty="0"/>
              <a:t>Intellectual Disability</a:t>
            </a:r>
          </a:p>
        </p:txBody>
      </p:sp>
    </p:spTree>
    <p:extLst>
      <p:ext uri="{BB962C8B-B14F-4D97-AF65-F5344CB8AC3E}">
        <p14:creationId xmlns:p14="http://schemas.microsoft.com/office/powerpoint/2010/main" val="1753866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C5D01-166E-4430-C83A-BECB5F0F050E}"/>
              </a:ext>
            </a:extLst>
          </p:cNvPr>
          <p:cNvSpPr>
            <a:spLocks noGrp="1"/>
          </p:cNvSpPr>
          <p:nvPr>
            <p:ph type="title"/>
          </p:nvPr>
        </p:nvSpPr>
        <p:spPr/>
        <p:txBody>
          <a:bodyPr/>
          <a:lstStyle/>
          <a:p>
            <a:r>
              <a:rPr lang="en-US" b="1" dirty="0"/>
              <a:t>Prevalence</a:t>
            </a:r>
          </a:p>
        </p:txBody>
      </p:sp>
      <p:sp>
        <p:nvSpPr>
          <p:cNvPr id="3" name="Content Placeholder 2">
            <a:extLst>
              <a:ext uri="{FF2B5EF4-FFF2-40B4-BE49-F238E27FC236}">
                <a16:creationId xmlns:a16="http://schemas.microsoft.com/office/drawing/2014/main" id="{FAC6B278-20AF-06CD-93E1-6DCC69F96B61}"/>
              </a:ext>
            </a:extLst>
          </p:cNvPr>
          <p:cNvSpPr>
            <a:spLocks noGrp="1"/>
          </p:cNvSpPr>
          <p:nvPr>
            <p:ph idx="1"/>
          </p:nvPr>
        </p:nvSpPr>
        <p:spPr/>
        <p:txBody>
          <a:bodyPr/>
          <a:lstStyle/>
          <a:p>
            <a:r>
              <a:rPr lang="en-US" dirty="0"/>
              <a:t>In 2020–21, the number of students ages 3–21 who received special education services under the Individuals with Disabilities Education Act (IDEA) was 7.2 million, or 15 percent of all public school students. </a:t>
            </a:r>
            <a:endParaRPr lang="en-IN" dirty="0"/>
          </a:p>
          <a:p>
            <a:r>
              <a:rPr lang="en-IN" sz="2800" dirty="0"/>
              <a:t>6% of all school-age children in special education,</a:t>
            </a:r>
            <a:r>
              <a:rPr lang="en-IN" dirty="0"/>
              <a:t> ages 3 through 21 years, received special education under the category of I</a:t>
            </a:r>
            <a:r>
              <a:rPr lang="en-IN" sz="100" dirty="0"/>
              <a:t> </a:t>
            </a:r>
            <a:r>
              <a:rPr lang="en-IN" dirty="0"/>
              <a:t>D.</a:t>
            </a:r>
          </a:p>
          <a:p>
            <a:r>
              <a:rPr lang="en-IN" dirty="0"/>
              <a:t>I</a:t>
            </a:r>
            <a:r>
              <a:rPr lang="en-IN" sz="100" dirty="0"/>
              <a:t> </a:t>
            </a:r>
            <a:r>
              <a:rPr lang="en-IN" dirty="0"/>
              <a:t>D is the fifth-largest disability category.</a:t>
            </a:r>
          </a:p>
          <a:p>
            <a:r>
              <a:rPr lang="en-IN" dirty="0"/>
              <a:t>Prevalence rates vary greatly from state to state.</a:t>
            </a:r>
          </a:p>
          <a:p>
            <a:endParaRPr lang="en-US" dirty="0"/>
          </a:p>
        </p:txBody>
      </p:sp>
    </p:spTree>
    <p:extLst>
      <p:ext uri="{BB962C8B-B14F-4D97-AF65-F5344CB8AC3E}">
        <p14:creationId xmlns:p14="http://schemas.microsoft.com/office/powerpoint/2010/main" val="737135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40F27-CC3D-0639-18B5-1C280650F45C}"/>
              </a:ext>
            </a:extLst>
          </p:cNvPr>
          <p:cNvSpPr>
            <a:spLocks noGrp="1"/>
          </p:cNvSpPr>
          <p:nvPr>
            <p:ph type="title"/>
          </p:nvPr>
        </p:nvSpPr>
        <p:spPr/>
        <p:txBody>
          <a:bodyPr/>
          <a:lstStyle/>
          <a:p>
            <a:r>
              <a:rPr lang="en-US" b="1" dirty="0"/>
              <a:t>Causes</a:t>
            </a:r>
          </a:p>
        </p:txBody>
      </p:sp>
      <p:sp>
        <p:nvSpPr>
          <p:cNvPr id="3" name="Content Placeholder 2">
            <a:extLst>
              <a:ext uri="{FF2B5EF4-FFF2-40B4-BE49-F238E27FC236}">
                <a16:creationId xmlns:a16="http://schemas.microsoft.com/office/drawing/2014/main" id="{DD3D460F-730F-295F-ACF2-77905EE8BBA2}"/>
              </a:ext>
            </a:extLst>
          </p:cNvPr>
          <p:cNvSpPr>
            <a:spLocks noGrp="1"/>
          </p:cNvSpPr>
          <p:nvPr>
            <p:ph idx="1"/>
          </p:nvPr>
        </p:nvSpPr>
        <p:spPr>
          <a:xfrm>
            <a:off x="838200" y="1333500"/>
            <a:ext cx="10515600" cy="5600699"/>
          </a:xfrm>
        </p:spPr>
        <p:txBody>
          <a:bodyPr>
            <a:normAutofit/>
          </a:bodyPr>
          <a:lstStyle/>
          <a:p>
            <a:r>
              <a:rPr lang="en-US" dirty="0"/>
              <a:t>The </a:t>
            </a:r>
            <a:r>
              <a:rPr lang="en-US" dirty="0">
                <a:hlinkClick r:id="rId2"/>
              </a:rPr>
              <a:t>Council for Intellectual Disabilities</a:t>
            </a:r>
            <a:r>
              <a:rPr lang="en-US" dirty="0"/>
              <a:t> outlines the major causes of ID in the following categories:</a:t>
            </a:r>
          </a:p>
          <a:p>
            <a:pPr lvl="1"/>
            <a:r>
              <a:rPr lang="en-US" sz="2800" dirty="0"/>
              <a:t>genetic conditions</a:t>
            </a:r>
          </a:p>
          <a:p>
            <a:pPr lvl="1"/>
            <a:r>
              <a:rPr lang="en-US" sz="2800" dirty="0"/>
              <a:t>problems during pregnancy</a:t>
            </a:r>
          </a:p>
          <a:p>
            <a:pPr lvl="1"/>
            <a:r>
              <a:rPr lang="en-US" sz="2800" dirty="0"/>
              <a:t>problems at birth</a:t>
            </a:r>
          </a:p>
          <a:p>
            <a:pPr lvl="1"/>
            <a:r>
              <a:rPr lang="en-US" sz="2800" dirty="0"/>
              <a:t>health problems in childhood</a:t>
            </a:r>
          </a:p>
          <a:p>
            <a:pPr lvl="1"/>
            <a:r>
              <a:rPr lang="en-IN" sz="2800" dirty="0"/>
              <a:t>environmental causes</a:t>
            </a:r>
          </a:p>
          <a:p>
            <a:pPr lvl="2"/>
            <a:r>
              <a:rPr lang="en-IN" sz="2800" dirty="0"/>
              <a:t>85% to 90% of people with I D have mild intellectual disabilities</a:t>
            </a:r>
          </a:p>
          <a:p>
            <a:pPr lvl="3"/>
            <a:r>
              <a:rPr lang="en-IN" sz="2800" dirty="0"/>
              <a:t>Most show no evidence of organic pathology</a:t>
            </a:r>
          </a:p>
          <a:p>
            <a:pPr lvl="3"/>
            <a:r>
              <a:rPr lang="en-IN" sz="2800" dirty="0"/>
              <a:t>Psychosocial disadvantage</a:t>
            </a:r>
          </a:p>
          <a:p>
            <a:pPr lvl="3"/>
            <a:r>
              <a:rPr lang="en-IN" sz="2800" dirty="0"/>
              <a:t>Poverty as a factor</a:t>
            </a:r>
          </a:p>
          <a:p>
            <a:pPr>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1683365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CA713-BE5C-BF6C-AE10-5C65AEC23489}"/>
              </a:ext>
            </a:extLst>
          </p:cNvPr>
          <p:cNvSpPr>
            <a:spLocks noGrp="1"/>
          </p:cNvSpPr>
          <p:nvPr>
            <p:ph type="title"/>
          </p:nvPr>
        </p:nvSpPr>
        <p:spPr/>
        <p:txBody>
          <a:bodyPr/>
          <a:lstStyle/>
          <a:p>
            <a:r>
              <a:rPr lang="en-US" b="1" dirty="0"/>
              <a:t>Instructional Strategies</a:t>
            </a:r>
          </a:p>
        </p:txBody>
      </p:sp>
      <p:sp>
        <p:nvSpPr>
          <p:cNvPr id="3" name="Content Placeholder 2">
            <a:extLst>
              <a:ext uri="{FF2B5EF4-FFF2-40B4-BE49-F238E27FC236}">
                <a16:creationId xmlns:a16="http://schemas.microsoft.com/office/drawing/2014/main" id="{41F2A48A-FD03-CEF4-F654-222A07973718}"/>
              </a:ext>
            </a:extLst>
          </p:cNvPr>
          <p:cNvSpPr>
            <a:spLocks noGrp="1"/>
          </p:cNvSpPr>
          <p:nvPr>
            <p:ph idx="1"/>
          </p:nvPr>
        </p:nvSpPr>
        <p:spPr>
          <a:xfrm>
            <a:off x="838199" y="1400175"/>
            <a:ext cx="11001375" cy="5391150"/>
          </a:xfrm>
        </p:spPr>
        <p:txBody>
          <a:bodyPr/>
          <a:lstStyle/>
          <a:p>
            <a:r>
              <a:rPr lang="en-IN" dirty="0"/>
              <a:t>Task Analysis</a:t>
            </a:r>
          </a:p>
          <a:p>
            <a:pPr lvl="1"/>
            <a:r>
              <a:rPr lang="en-IN" sz="2800" dirty="0"/>
              <a:t>Breaking down complex or </a:t>
            </a:r>
            <a:r>
              <a:rPr lang="en-IN" sz="2800" dirty="0" err="1"/>
              <a:t>multisteps</a:t>
            </a:r>
            <a:r>
              <a:rPr lang="en-IN" sz="2800" dirty="0"/>
              <a:t> into smaller subtasks</a:t>
            </a:r>
          </a:p>
          <a:p>
            <a:r>
              <a:rPr lang="en-IN" dirty="0"/>
              <a:t>Active Student Response</a:t>
            </a:r>
          </a:p>
          <a:p>
            <a:pPr lvl="1"/>
            <a:r>
              <a:rPr lang="en-IN" sz="2800" dirty="0"/>
              <a:t>A detectable lesson-specific response</a:t>
            </a:r>
          </a:p>
          <a:p>
            <a:r>
              <a:rPr lang="en-IN" dirty="0"/>
              <a:t>Transfer of Stimulus Control</a:t>
            </a:r>
          </a:p>
          <a:p>
            <a:pPr lvl="1"/>
            <a:r>
              <a:rPr lang="en-IN" sz="2800" dirty="0"/>
              <a:t>Gradually and systematically withdrawing response prompts</a:t>
            </a:r>
          </a:p>
          <a:p>
            <a:r>
              <a:rPr lang="en-IN" dirty="0"/>
              <a:t>Direct and Frequent Measurement</a:t>
            </a:r>
          </a:p>
          <a:p>
            <a:pPr lvl="1"/>
            <a:r>
              <a:rPr lang="en-IN" sz="2800" dirty="0"/>
              <a:t>Objective and frequent recording the performance of </a:t>
            </a:r>
            <a:r>
              <a:rPr lang="en-IN" sz="2800" dirty="0" err="1"/>
              <a:t>behavior</a:t>
            </a:r>
            <a:endParaRPr lang="en-IN" sz="2800" dirty="0"/>
          </a:p>
          <a:p>
            <a:endParaRPr lang="en-US" dirty="0"/>
          </a:p>
        </p:txBody>
      </p:sp>
    </p:spTree>
    <p:extLst>
      <p:ext uri="{BB962C8B-B14F-4D97-AF65-F5344CB8AC3E}">
        <p14:creationId xmlns:p14="http://schemas.microsoft.com/office/powerpoint/2010/main" val="4087677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CA713-BE5C-BF6C-AE10-5C65AEC23489}"/>
              </a:ext>
            </a:extLst>
          </p:cNvPr>
          <p:cNvSpPr>
            <a:spLocks noGrp="1"/>
          </p:cNvSpPr>
          <p:nvPr>
            <p:ph type="title"/>
          </p:nvPr>
        </p:nvSpPr>
        <p:spPr/>
        <p:txBody>
          <a:bodyPr/>
          <a:lstStyle/>
          <a:p>
            <a:r>
              <a:rPr lang="en-US" b="1" dirty="0"/>
              <a:t>Instructional Strategies part 1</a:t>
            </a:r>
          </a:p>
        </p:txBody>
      </p:sp>
      <p:sp>
        <p:nvSpPr>
          <p:cNvPr id="3" name="Content Placeholder 2">
            <a:extLst>
              <a:ext uri="{FF2B5EF4-FFF2-40B4-BE49-F238E27FC236}">
                <a16:creationId xmlns:a16="http://schemas.microsoft.com/office/drawing/2014/main" id="{41F2A48A-FD03-CEF4-F654-222A07973718}"/>
              </a:ext>
            </a:extLst>
          </p:cNvPr>
          <p:cNvSpPr>
            <a:spLocks noGrp="1"/>
          </p:cNvSpPr>
          <p:nvPr>
            <p:ph idx="1"/>
          </p:nvPr>
        </p:nvSpPr>
        <p:spPr>
          <a:xfrm>
            <a:off x="838199" y="1400175"/>
            <a:ext cx="11001375" cy="5391150"/>
          </a:xfrm>
        </p:spPr>
        <p:txBody>
          <a:bodyPr/>
          <a:lstStyle/>
          <a:p>
            <a:r>
              <a:rPr lang="en-IN" dirty="0"/>
              <a:t>Systematic Feedback Provided by the Teacher</a:t>
            </a:r>
          </a:p>
          <a:p>
            <a:pPr lvl="1"/>
            <a:r>
              <a:rPr lang="en-IN" sz="2800" dirty="0"/>
              <a:t>Information provided to students about their performance</a:t>
            </a:r>
          </a:p>
          <a:p>
            <a:pPr lvl="2"/>
            <a:r>
              <a:rPr lang="en-IN" sz="2800" dirty="0"/>
              <a:t>Praise</a:t>
            </a:r>
          </a:p>
          <a:p>
            <a:pPr lvl="2"/>
            <a:r>
              <a:rPr lang="en-IN" sz="2800" dirty="0"/>
              <a:t>Positive Reinforcement</a:t>
            </a:r>
          </a:p>
          <a:p>
            <a:pPr lvl="2"/>
            <a:r>
              <a:rPr lang="en-IN" sz="2800" dirty="0"/>
              <a:t>Instructive Feedback</a:t>
            </a:r>
          </a:p>
          <a:p>
            <a:pPr lvl="3"/>
            <a:r>
              <a:rPr lang="en-IN" sz="2800" dirty="0"/>
              <a:t>Acquisition Stage of Learning</a:t>
            </a:r>
          </a:p>
          <a:p>
            <a:pPr lvl="3"/>
            <a:r>
              <a:rPr lang="en-IN" sz="2800" dirty="0"/>
              <a:t>Practice Stage of Learning</a:t>
            </a:r>
          </a:p>
          <a:p>
            <a:endParaRPr lang="en-US" dirty="0"/>
          </a:p>
        </p:txBody>
      </p:sp>
    </p:spTree>
    <p:extLst>
      <p:ext uri="{BB962C8B-B14F-4D97-AF65-F5344CB8AC3E}">
        <p14:creationId xmlns:p14="http://schemas.microsoft.com/office/powerpoint/2010/main" val="2391172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CA713-BE5C-BF6C-AE10-5C65AEC23489}"/>
              </a:ext>
            </a:extLst>
          </p:cNvPr>
          <p:cNvSpPr>
            <a:spLocks noGrp="1"/>
          </p:cNvSpPr>
          <p:nvPr>
            <p:ph type="title"/>
          </p:nvPr>
        </p:nvSpPr>
        <p:spPr/>
        <p:txBody>
          <a:bodyPr/>
          <a:lstStyle/>
          <a:p>
            <a:r>
              <a:rPr lang="en-US" b="1" dirty="0"/>
              <a:t>Instructional Strategies part 2</a:t>
            </a:r>
          </a:p>
        </p:txBody>
      </p:sp>
      <p:sp>
        <p:nvSpPr>
          <p:cNvPr id="3" name="Content Placeholder 2">
            <a:extLst>
              <a:ext uri="{FF2B5EF4-FFF2-40B4-BE49-F238E27FC236}">
                <a16:creationId xmlns:a16="http://schemas.microsoft.com/office/drawing/2014/main" id="{41F2A48A-FD03-CEF4-F654-222A07973718}"/>
              </a:ext>
            </a:extLst>
          </p:cNvPr>
          <p:cNvSpPr>
            <a:spLocks noGrp="1"/>
          </p:cNvSpPr>
          <p:nvPr>
            <p:ph idx="1"/>
          </p:nvPr>
        </p:nvSpPr>
        <p:spPr>
          <a:xfrm>
            <a:off x="838199" y="1983619"/>
            <a:ext cx="11001375" cy="4807706"/>
          </a:xfrm>
        </p:spPr>
        <p:txBody>
          <a:bodyPr/>
          <a:lstStyle/>
          <a:p>
            <a:r>
              <a:rPr lang="en-IN" dirty="0"/>
              <a:t>Systematic Feedback Provided by the Teacher</a:t>
            </a:r>
          </a:p>
          <a:p>
            <a:pPr lvl="1"/>
            <a:r>
              <a:rPr lang="en-IN" sz="2800" dirty="0"/>
              <a:t>Information provided to students about their performance</a:t>
            </a:r>
          </a:p>
          <a:p>
            <a:pPr lvl="2"/>
            <a:r>
              <a:rPr lang="en-IN" sz="2800" dirty="0"/>
              <a:t>Praise</a:t>
            </a:r>
          </a:p>
          <a:p>
            <a:pPr lvl="2"/>
            <a:r>
              <a:rPr lang="en-IN" sz="2800" dirty="0"/>
              <a:t>Positive Reinforcement</a:t>
            </a:r>
          </a:p>
          <a:p>
            <a:pPr lvl="2"/>
            <a:r>
              <a:rPr lang="en-IN" sz="2800" dirty="0"/>
              <a:t>Instructive Feedback</a:t>
            </a:r>
          </a:p>
          <a:p>
            <a:pPr lvl="3"/>
            <a:r>
              <a:rPr lang="en-IN" sz="2800" dirty="0"/>
              <a:t>Acquisition Stage of Learning</a:t>
            </a:r>
          </a:p>
          <a:p>
            <a:pPr lvl="3"/>
            <a:r>
              <a:rPr lang="en-IN" sz="2800" dirty="0"/>
              <a:t>Practice Stage of Learning</a:t>
            </a:r>
          </a:p>
          <a:p>
            <a:endParaRPr lang="en-US" dirty="0"/>
          </a:p>
        </p:txBody>
      </p:sp>
    </p:spTree>
    <p:extLst>
      <p:ext uri="{BB962C8B-B14F-4D97-AF65-F5344CB8AC3E}">
        <p14:creationId xmlns:p14="http://schemas.microsoft.com/office/powerpoint/2010/main" val="1995192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CA713-BE5C-BF6C-AE10-5C65AEC23489}"/>
              </a:ext>
            </a:extLst>
          </p:cNvPr>
          <p:cNvSpPr>
            <a:spLocks noGrp="1"/>
          </p:cNvSpPr>
          <p:nvPr>
            <p:ph type="title"/>
          </p:nvPr>
        </p:nvSpPr>
        <p:spPr/>
        <p:txBody>
          <a:bodyPr/>
          <a:lstStyle/>
          <a:p>
            <a:r>
              <a:rPr lang="en-US" b="1"/>
              <a:t>Instructional Strategies part 3</a:t>
            </a:r>
            <a:endParaRPr lang="en-US" b="1" dirty="0"/>
          </a:p>
        </p:txBody>
      </p:sp>
      <p:sp>
        <p:nvSpPr>
          <p:cNvPr id="3" name="Content Placeholder 2">
            <a:extLst>
              <a:ext uri="{FF2B5EF4-FFF2-40B4-BE49-F238E27FC236}">
                <a16:creationId xmlns:a16="http://schemas.microsoft.com/office/drawing/2014/main" id="{41F2A48A-FD03-CEF4-F654-222A07973718}"/>
              </a:ext>
            </a:extLst>
          </p:cNvPr>
          <p:cNvSpPr>
            <a:spLocks noGrp="1"/>
          </p:cNvSpPr>
          <p:nvPr>
            <p:ph idx="1"/>
          </p:nvPr>
        </p:nvSpPr>
        <p:spPr>
          <a:xfrm>
            <a:off x="838199" y="1843313"/>
            <a:ext cx="11001375" cy="4948011"/>
          </a:xfrm>
        </p:spPr>
        <p:txBody>
          <a:bodyPr/>
          <a:lstStyle/>
          <a:p>
            <a:r>
              <a:rPr lang="en-IN" dirty="0"/>
              <a:t>Generalization and Maintenance</a:t>
            </a:r>
          </a:p>
          <a:p>
            <a:pPr lvl="1"/>
            <a:r>
              <a:rPr lang="en-IN" sz="2800" dirty="0"/>
              <a:t>The use of what is learned across settings and over time</a:t>
            </a:r>
          </a:p>
          <a:p>
            <a:pPr lvl="2"/>
            <a:r>
              <a:rPr lang="en-IN" sz="2800" dirty="0"/>
              <a:t>Teach the full range of stimulus conditions and response requirements.</a:t>
            </a:r>
          </a:p>
          <a:p>
            <a:pPr lvl="2"/>
            <a:r>
              <a:rPr lang="en-IN" sz="2800" dirty="0"/>
              <a:t>Make the instructional settings similar to the generalization setting.</a:t>
            </a:r>
          </a:p>
          <a:p>
            <a:pPr lvl="3"/>
            <a:r>
              <a:rPr lang="en-IN" sz="2800" dirty="0"/>
              <a:t>Contrived common stimulus</a:t>
            </a:r>
          </a:p>
          <a:p>
            <a:pPr lvl="3"/>
            <a:r>
              <a:rPr lang="en-IN" sz="2800" dirty="0"/>
              <a:t>Community-based instruction</a:t>
            </a:r>
          </a:p>
          <a:p>
            <a:pPr lvl="2"/>
            <a:r>
              <a:rPr lang="en-IN" sz="2800" dirty="0"/>
              <a:t>Maximize contact with naturally occurring contingencies reinforcement.</a:t>
            </a:r>
          </a:p>
          <a:p>
            <a:endParaRPr lang="en-US" dirty="0"/>
          </a:p>
        </p:txBody>
      </p:sp>
    </p:spTree>
    <p:extLst>
      <p:ext uri="{BB962C8B-B14F-4D97-AF65-F5344CB8AC3E}">
        <p14:creationId xmlns:p14="http://schemas.microsoft.com/office/powerpoint/2010/main" val="2902676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BFD42-365A-71A3-5EFA-6D5FAD8EAE95}"/>
              </a:ext>
            </a:extLst>
          </p:cNvPr>
          <p:cNvSpPr>
            <a:spLocks noGrp="1"/>
          </p:cNvSpPr>
          <p:nvPr>
            <p:ph type="title"/>
          </p:nvPr>
        </p:nvSpPr>
        <p:spPr>
          <a:xfrm>
            <a:off x="838200" y="-149225"/>
            <a:ext cx="10515600" cy="1325563"/>
          </a:xfrm>
        </p:spPr>
        <p:txBody>
          <a:bodyPr/>
          <a:lstStyle/>
          <a:p>
            <a:r>
              <a:rPr lang="en-US" b="1" dirty="0"/>
              <a:t>Accommodations/Modifications</a:t>
            </a:r>
          </a:p>
        </p:txBody>
      </p:sp>
      <p:sp>
        <p:nvSpPr>
          <p:cNvPr id="3" name="Content Placeholder 2">
            <a:extLst>
              <a:ext uri="{FF2B5EF4-FFF2-40B4-BE49-F238E27FC236}">
                <a16:creationId xmlns:a16="http://schemas.microsoft.com/office/drawing/2014/main" id="{E763C094-88BA-FCAE-4BA9-4033C6CDB1AE}"/>
              </a:ext>
            </a:extLst>
          </p:cNvPr>
          <p:cNvSpPr>
            <a:spLocks noGrp="1"/>
          </p:cNvSpPr>
          <p:nvPr>
            <p:ph idx="1"/>
          </p:nvPr>
        </p:nvSpPr>
        <p:spPr>
          <a:xfrm>
            <a:off x="476251" y="1104900"/>
            <a:ext cx="11496674" cy="6591300"/>
          </a:xfrm>
        </p:spPr>
        <p:txBody>
          <a:bodyPr>
            <a:normAutofit fontScale="25000" lnSpcReduction="20000"/>
          </a:bodyPr>
          <a:lstStyle/>
          <a:p>
            <a:pPr algn="l"/>
            <a:r>
              <a:rPr lang="en-US" sz="8000" dirty="0">
                <a:solidFill>
                  <a:srgbClr val="606060"/>
                </a:solidFill>
                <a:latin typeface="Calibri" panose="020F0502020204030204" pitchFamily="34" charset="0"/>
                <a:cs typeface="Calibri" panose="020F0502020204030204" pitchFamily="34" charset="0"/>
              </a:rPr>
              <a:t>Students</a:t>
            </a:r>
            <a:r>
              <a:rPr lang="en-US" sz="8000" b="0" i="0" dirty="0">
                <a:solidFill>
                  <a:srgbClr val="606060"/>
                </a:solidFill>
                <a:effectLst/>
                <a:latin typeface="Calibri" panose="020F0502020204030204" pitchFamily="34" charset="0"/>
                <a:cs typeface="Calibri" panose="020F0502020204030204" pitchFamily="34" charset="0"/>
              </a:rPr>
              <a:t> with intellectual disabilities need some additional support and modifications in their environment, as well as in the type of activities they do. Here are a few modifications for students with an intellectual disability that will help them to learn better.</a:t>
            </a:r>
          </a:p>
          <a:p>
            <a:pPr algn="l">
              <a:buFont typeface="Arial" panose="020B0604020202020204" pitchFamily="34" charset="0"/>
              <a:buChar char="•"/>
            </a:pPr>
            <a:r>
              <a:rPr lang="en-US" sz="8000" b="1" i="0" dirty="0">
                <a:solidFill>
                  <a:srgbClr val="606060"/>
                </a:solidFill>
                <a:effectLst/>
                <a:latin typeface="Calibri" panose="020F0502020204030204" pitchFamily="34" charset="0"/>
                <a:cs typeface="Calibri" panose="020F0502020204030204" pitchFamily="34" charset="0"/>
              </a:rPr>
              <a:t>Quiet Work Space</a:t>
            </a:r>
            <a:r>
              <a:rPr lang="en-US" sz="8000" dirty="0">
                <a:solidFill>
                  <a:srgbClr val="606060"/>
                </a:solidFill>
                <a:latin typeface="Calibri" panose="020F0502020204030204" pitchFamily="34" charset="0"/>
                <a:cs typeface="Calibri" panose="020F0502020204030204" pitchFamily="34" charset="0"/>
              </a:rPr>
              <a:t> - </a:t>
            </a:r>
            <a:r>
              <a:rPr lang="en-US" sz="8000" b="0" i="0" dirty="0">
                <a:solidFill>
                  <a:srgbClr val="606060"/>
                </a:solidFill>
                <a:effectLst/>
                <a:latin typeface="Calibri" panose="020F0502020204030204" pitchFamily="34" charset="0"/>
                <a:cs typeface="Calibri" panose="020F0502020204030204" pitchFamily="34" charset="0"/>
              </a:rPr>
              <a:t>Using this space only for studying also will help the child get into a routine of studying and also understand that when he is sitting there, he is supposed to concentrate on the activity or task, and not play.</a:t>
            </a:r>
          </a:p>
          <a:p>
            <a:pPr algn="l">
              <a:buFont typeface="Arial" panose="020B0604020202020204" pitchFamily="34" charset="0"/>
              <a:buChar char="•"/>
            </a:pPr>
            <a:r>
              <a:rPr lang="en-US" sz="8000" b="1" i="0" dirty="0">
                <a:solidFill>
                  <a:srgbClr val="606060"/>
                </a:solidFill>
                <a:effectLst/>
                <a:latin typeface="Calibri" panose="020F0502020204030204" pitchFamily="34" charset="0"/>
                <a:cs typeface="Calibri" panose="020F0502020204030204" pitchFamily="34" charset="0"/>
              </a:rPr>
              <a:t>Functional Activities</a:t>
            </a:r>
            <a:r>
              <a:rPr lang="en-US" sz="8000" dirty="0">
                <a:solidFill>
                  <a:srgbClr val="606060"/>
                </a:solidFill>
                <a:latin typeface="Calibri" panose="020F0502020204030204" pitchFamily="34" charset="0"/>
                <a:cs typeface="Calibri" panose="020F0502020204030204" pitchFamily="34" charset="0"/>
              </a:rPr>
              <a:t> - </a:t>
            </a:r>
            <a:r>
              <a:rPr lang="en-US" sz="8000" b="0" i="0" dirty="0">
                <a:solidFill>
                  <a:srgbClr val="606060"/>
                </a:solidFill>
                <a:effectLst/>
                <a:latin typeface="Calibri" panose="020F0502020204030204" pitchFamily="34" charset="0"/>
                <a:cs typeface="Calibri" panose="020F0502020204030204" pitchFamily="34" charset="0"/>
              </a:rPr>
              <a:t>Teach practical things that will be useful, such as how to boil an egg or how to find their way to their friend’s house.</a:t>
            </a:r>
          </a:p>
          <a:p>
            <a:pPr algn="l">
              <a:buFont typeface="Arial" panose="020B0604020202020204" pitchFamily="34" charset="0"/>
              <a:buChar char="•"/>
            </a:pPr>
            <a:r>
              <a:rPr lang="en-US" sz="8000" b="1" i="0" dirty="0">
                <a:solidFill>
                  <a:srgbClr val="606060"/>
                </a:solidFill>
                <a:effectLst/>
                <a:latin typeface="Calibri" panose="020F0502020204030204" pitchFamily="34" charset="0"/>
                <a:cs typeface="Calibri" panose="020F0502020204030204" pitchFamily="34" charset="0"/>
              </a:rPr>
              <a:t>Repetition of Concepts Over the Day</a:t>
            </a:r>
            <a:r>
              <a:rPr lang="en-US" sz="8000" dirty="0">
                <a:solidFill>
                  <a:srgbClr val="606060"/>
                </a:solidFill>
                <a:latin typeface="Calibri" panose="020F0502020204030204" pitchFamily="34" charset="0"/>
                <a:cs typeface="Calibri" panose="020F0502020204030204" pitchFamily="34" charset="0"/>
              </a:rPr>
              <a:t> - </a:t>
            </a:r>
            <a:r>
              <a:rPr lang="en-US" sz="8000" b="0" i="0" dirty="0">
                <a:solidFill>
                  <a:srgbClr val="606060"/>
                </a:solidFill>
                <a:effectLst/>
                <a:latin typeface="Calibri" panose="020F0502020204030204" pitchFamily="34" charset="0"/>
                <a:cs typeface="Calibri" panose="020F0502020204030204" pitchFamily="34" charset="0"/>
              </a:rPr>
              <a:t>Children with intellectual disabilities need to learn a concept in different ways and have the opportunity to practice it many times in order to learn and remember it.</a:t>
            </a:r>
          </a:p>
          <a:p>
            <a:pPr algn="l">
              <a:buFont typeface="Arial" panose="020B0604020202020204" pitchFamily="34" charset="0"/>
              <a:buChar char="•"/>
            </a:pPr>
            <a:r>
              <a:rPr lang="en-US" sz="8000" b="1" i="0" dirty="0">
                <a:solidFill>
                  <a:srgbClr val="606060"/>
                </a:solidFill>
                <a:effectLst/>
                <a:latin typeface="Calibri" panose="020F0502020204030204" pitchFamily="34" charset="0"/>
                <a:cs typeface="Calibri" panose="020F0502020204030204" pitchFamily="34" charset="0"/>
              </a:rPr>
              <a:t>Teacher-Student Ratio</a:t>
            </a:r>
            <a:r>
              <a:rPr lang="en-US" sz="8000" dirty="0">
                <a:solidFill>
                  <a:srgbClr val="606060"/>
                </a:solidFill>
                <a:latin typeface="Calibri" panose="020F0502020204030204" pitchFamily="34" charset="0"/>
                <a:cs typeface="Calibri" panose="020F0502020204030204" pitchFamily="34" charset="0"/>
              </a:rPr>
              <a:t> - </a:t>
            </a:r>
            <a:r>
              <a:rPr lang="en-US" sz="8000" b="0" i="0" dirty="0">
                <a:solidFill>
                  <a:srgbClr val="606060"/>
                </a:solidFill>
                <a:effectLst/>
                <a:latin typeface="Calibri" panose="020F0502020204030204" pitchFamily="34" charset="0"/>
                <a:cs typeface="Calibri" panose="020F0502020204030204" pitchFamily="34" charset="0"/>
              </a:rPr>
              <a:t>These children require additional support and guidance as they work on their activities. Ideally, there should be at least 1 teacher for every 3 children with intellectual disabilities.</a:t>
            </a:r>
          </a:p>
          <a:p>
            <a:pPr algn="l">
              <a:buFont typeface="Arial" panose="020B0604020202020204" pitchFamily="34" charset="0"/>
              <a:buChar char="•"/>
            </a:pPr>
            <a:r>
              <a:rPr lang="en-US" sz="8000" b="1" i="0" dirty="0">
                <a:solidFill>
                  <a:srgbClr val="606060"/>
                </a:solidFill>
                <a:effectLst/>
                <a:latin typeface="Calibri" panose="020F0502020204030204" pitchFamily="34" charset="0"/>
                <a:cs typeface="Calibri" panose="020F0502020204030204" pitchFamily="34" charset="0"/>
              </a:rPr>
              <a:t>Hands-on Learning</a:t>
            </a:r>
            <a:r>
              <a:rPr lang="en-US" sz="8000" dirty="0">
                <a:solidFill>
                  <a:srgbClr val="606060"/>
                </a:solidFill>
                <a:latin typeface="Calibri" panose="020F0502020204030204" pitchFamily="34" charset="0"/>
                <a:cs typeface="Calibri" panose="020F0502020204030204" pitchFamily="34" charset="0"/>
              </a:rPr>
              <a:t> - </a:t>
            </a:r>
            <a:r>
              <a:rPr lang="en-US" sz="8000" b="0" i="0" dirty="0">
                <a:solidFill>
                  <a:srgbClr val="606060"/>
                </a:solidFill>
                <a:effectLst/>
                <a:latin typeface="Calibri" panose="020F0502020204030204" pitchFamily="34" charset="0"/>
                <a:cs typeface="Calibri" panose="020F0502020204030204" pitchFamily="34" charset="0"/>
              </a:rPr>
              <a:t>Using</a:t>
            </a:r>
            <a:r>
              <a:rPr lang="en-US" sz="8000" b="1" i="0" u="none" strike="noStrike" dirty="0">
                <a:solidFill>
                  <a:srgbClr val="0563C1"/>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 </a:t>
            </a:r>
            <a:r>
              <a:rPr lang="en-US" sz="8000" i="0" strike="noStrike" dirty="0">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all the senses to learn</a:t>
            </a:r>
            <a:r>
              <a:rPr lang="en-US" sz="8000" i="0" dirty="0">
                <a:effectLst/>
                <a:latin typeface="Calibri" panose="020F0502020204030204" pitchFamily="34" charset="0"/>
                <a:cs typeface="Calibri" panose="020F0502020204030204" pitchFamily="34" charset="0"/>
              </a:rPr>
              <a:t> </a:t>
            </a:r>
            <a:r>
              <a:rPr lang="en-US" sz="8000" b="0" i="0" dirty="0">
                <a:solidFill>
                  <a:srgbClr val="606060"/>
                </a:solidFill>
                <a:effectLst/>
                <a:latin typeface="Calibri" panose="020F0502020204030204" pitchFamily="34" charset="0"/>
                <a:cs typeface="Calibri" panose="020F0502020204030204" pitchFamily="34" charset="0"/>
              </a:rPr>
              <a:t>also helps them learn and retain information better.</a:t>
            </a:r>
          </a:p>
          <a:p>
            <a:pPr algn="l">
              <a:buFont typeface="Arial" panose="020B0604020202020204" pitchFamily="34" charset="0"/>
              <a:buChar char="•"/>
            </a:pPr>
            <a:r>
              <a:rPr lang="en-US" sz="8000" b="1" i="0" dirty="0">
                <a:solidFill>
                  <a:srgbClr val="606060"/>
                </a:solidFill>
                <a:effectLst/>
                <a:latin typeface="Calibri" panose="020F0502020204030204" pitchFamily="34" charset="0"/>
                <a:cs typeface="Calibri" panose="020F0502020204030204" pitchFamily="34" charset="0"/>
              </a:rPr>
              <a:t>Safety Measures</a:t>
            </a:r>
            <a:r>
              <a:rPr lang="en-US" sz="8000" dirty="0">
                <a:solidFill>
                  <a:srgbClr val="606060"/>
                </a:solidFill>
                <a:latin typeface="Calibri" panose="020F0502020204030204" pitchFamily="34" charset="0"/>
                <a:cs typeface="Calibri" panose="020F0502020204030204" pitchFamily="34" charset="0"/>
              </a:rPr>
              <a:t> - </a:t>
            </a:r>
            <a:r>
              <a:rPr lang="en-US" sz="8000" b="0" i="0" dirty="0">
                <a:solidFill>
                  <a:srgbClr val="606060"/>
                </a:solidFill>
                <a:effectLst/>
                <a:latin typeface="Calibri" panose="020F0502020204030204" pitchFamily="34" charset="0"/>
                <a:cs typeface="Calibri" panose="020F0502020204030204" pitchFamily="34" charset="0"/>
              </a:rPr>
              <a:t>Sharp scissors, knives, etc. must be kept out of reach. Harmful liquids like cleaning liquids must also be kept away. Medicines must be kept out of reach. In addition to this, make sure that none of the children can lock themselves up in any room. Small beads or other toy parts that the children could put in their mouth must be kept away if a child has a tendency to do that. If the child has seizures, you may need to look at padding the corners of furniture to avoid injury.</a:t>
            </a:r>
          </a:p>
          <a:p>
            <a:pPr algn="l">
              <a:buFont typeface="Arial" panose="020B0604020202020204" pitchFamily="34" charset="0"/>
              <a:buChar char="•"/>
            </a:pPr>
            <a:r>
              <a:rPr lang="en-US" sz="8000" b="1" i="0" dirty="0">
                <a:solidFill>
                  <a:srgbClr val="606060"/>
                </a:solidFill>
                <a:effectLst/>
                <a:latin typeface="Calibri" panose="020F0502020204030204" pitchFamily="34" charset="0"/>
                <a:cs typeface="Calibri" panose="020F0502020204030204" pitchFamily="34" charset="0"/>
              </a:rPr>
              <a:t>Schedule</a:t>
            </a:r>
            <a:r>
              <a:rPr lang="en-US" sz="8000" dirty="0">
                <a:solidFill>
                  <a:srgbClr val="606060"/>
                </a:solidFill>
                <a:latin typeface="Calibri" panose="020F0502020204030204" pitchFamily="34" charset="0"/>
                <a:cs typeface="Calibri" panose="020F0502020204030204" pitchFamily="34" charset="0"/>
              </a:rPr>
              <a:t> - </a:t>
            </a:r>
            <a:r>
              <a:rPr lang="en-US" sz="8000" b="0" i="0" dirty="0">
                <a:solidFill>
                  <a:srgbClr val="606060"/>
                </a:solidFill>
                <a:effectLst/>
                <a:latin typeface="Calibri" panose="020F0502020204030204" pitchFamily="34" charset="0"/>
                <a:cs typeface="Calibri" panose="020F0502020204030204" pitchFamily="34" charset="0"/>
              </a:rPr>
              <a:t>The schedule must have short activity times and must alternate between physical and sitting down activities. The schedule must also try and incorporate some aspects of self-care so that children start becoming more independent in putting on or taking off shoes, going to the toilet, or feeding themselves</a:t>
            </a:r>
          </a:p>
          <a:p>
            <a:endParaRPr lang="en-US" dirty="0"/>
          </a:p>
        </p:txBody>
      </p:sp>
    </p:spTree>
    <p:extLst>
      <p:ext uri="{BB962C8B-B14F-4D97-AF65-F5344CB8AC3E}">
        <p14:creationId xmlns:p14="http://schemas.microsoft.com/office/powerpoint/2010/main" val="1321292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6C5D0-9F79-B0AB-CB73-AD61B9B5A32C}"/>
              </a:ext>
            </a:extLst>
          </p:cNvPr>
          <p:cNvSpPr>
            <a:spLocks noGrp="1"/>
          </p:cNvSpPr>
          <p:nvPr>
            <p:ph type="title"/>
          </p:nvPr>
        </p:nvSpPr>
        <p:spPr/>
        <p:txBody>
          <a:bodyPr/>
          <a:lstStyle/>
          <a:p>
            <a:r>
              <a:rPr lang="en-US" b="1"/>
              <a:t>Placements</a:t>
            </a:r>
          </a:p>
        </p:txBody>
      </p:sp>
      <p:sp>
        <p:nvSpPr>
          <p:cNvPr id="3" name="Content Placeholder 2">
            <a:extLst>
              <a:ext uri="{FF2B5EF4-FFF2-40B4-BE49-F238E27FC236}">
                <a16:creationId xmlns:a16="http://schemas.microsoft.com/office/drawing/2014/main" id="{4381185F-1209-7E65-5DF4-55D666AB7EE9}"/>
              </a:ext>
            </a:extLst>
          </p:cNvPr>
          <p:cNvSpPr>
            <a:spLocks noGrp="1"/>
          </p:cNvSpPr>
          <p:nvPr>
            <p:ph idx="1"/>
          </p:nvPr>
        </p:nvSpPr>
        <p:spPr/>
        <p:txBody>
          <a:bodyPr/>
          <a:lstStyle/>
          <a:p>
            <a:r>
              <a:rPr lang="en-IN" dirty="0"/>
              <a:t>During the 2018–2018 school year, 17% of students with I</a:t>
            </a:r>
            <a:r>
              <a:rPr lang="en-IN" sz="100" dirty="0"/>
              <a:t> </a:t>
            </a:r>
            <a:r>
              <a:rPr lang="en-IN" dirty="0"/>
              <a:t>D were educated in the general education classroom</a:t>
            </a:r>
          </a:p>
          <a:p>
            <a:pPr lvl="1"/>
            <a:r>
              <a:rPr lang="en-IN" sz="2800" dirty="0"/>
              <a:t>27% were served in resource room programs</a:t>
            </a:r>
          </a:p>
          <a:p>
            <a:pPr lvl="1"/>
            <a:r>
              <a:rPr lang="en-IN" sz="2800" dirty="0"/>
              <a:t>49% were served in separate classes</a:t>
            </a:r>
          </a:p>
          <a:p>
            <a:pPr lvl="1"/>
            <a:r>
              <a:rPr lang="en-IN" sz="2800" dirty="0"/>
              <a:t>7% were educated in separate schools, residential facilities, or home/hospital environments</a:t>
            </a:r>
          </a:p>
          <a:p>
            <a:endParaRPr lang="en-US" dirty="0"/>
          </a:p>
        </p:txBody>
      </p:sp>
    </p:spTree>
    <p:extLst>
      <p:ext uri="{BB962C8B-B14F-4D97-AF65-F5344CB8AC3E}">
        <p14:creationId xmlns:p14="http://schemas.microsoft.com/office/powerpoint/2010/main" val="1588071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8EB91-2924-2FFF-FF84-828CF308045B}"/>
              </a:ext>
            </a:extLst>
          </p:cNvPr>
          <p:cNvSpPr>
            <a:spLocks noGrp="1"/>
          </p:cNvSpPr>
          <p:nvPr>
            <p:ph type="title"/>
          </p:nvPr>
        </p:nvSpPr>
        <p:spPr/>
        <p:txBody>
          <a:bodyPr/>
          <a:lstStyle/>
          <a:p>
            <a:r>
              <a:rPr lang="en-US" b="1" dirty="0"/>
              <a:t>Definition</a:t>
            </a:r>
          </a:p>
        </p:txBody>
      </p:sp>
      <p:sp>
        <p:nvSpPr>
          <p:cNvPr id="3" name="Content Placeholder 2">
            <a:extLst>
              <a:ext uri="{FF2B5EF4-FFF2-40B4-BE49-F238E27FC236}">
                <a16:creationId xmlns:a16="http://schemas.microsoft.com/office/drawing/2014/main" id="{FA4C249A-2955-2EE4-B54E-5D68A61C3B99}"/>
              </a:ext>
            </a:extLst>
          </p:cNvPr>
          <p:cNvSpPr>
            <a:spLocks noGrp="1"/>
          </p:cNvSpPr>
          <p:nvPr>
            <p:ph idx="1"/>
          </p:nvPr>
        </p:nvSpPr>
        <p:spPr/>
        <p:txBody>
          <a:bodyPr/>
          <a:lstStyle/>
          <a:p>
            <a:r>
              <a:rPr lang="en-US" b="1" dirty="0"/>
              <a:t>IDEA Definition</a:t>
            </a:r>
          </a:p>
          <a:p>
            <a:r>
              <a:rPr lang="en-US" dirty="0">
                <a:hlinkClick r:id="rId2"/>
              </a:rPr>
              <a:t>§ 300.8 (c) (6)</a:t>
            </a:r>
            <a:endParaRPr lang="en-US" dirty="0"/>
          </a:p>
          <a:p>
            <a:r>
              <a:rPr lang="en-US" dirty="0"/>
              <a:t>Intellectual disability means significantly subaverage general intellectual functioning, existing concurrently with deficits in adaptive behavior and manifested during the developmental period, that adversely affects a child’s educational performance. The term “intellectual disability” was formerly termed “mental retardation.”</a:t>
            </a:r>
          </a:p>
          <a:p>
            <a:endParaRPr lang="en-US" dirty="0"/>
          </a:p>
        </p:txBody>
      </p:sp>
    </p:spTree>
    <p:extLst>
      <p:ext uri="{BB962C8B-B14F-4D97-AF65-F5344CB8AC3E}">
        <p14:creationId xmlns:p14="http://schemas.microsoft.com/office/powerpoint/2010/main" val="383307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8A506-94A3-A03F-AFCC-A1A3482E00C3}"/>
              </a:ext>
            </a:extLst>
          </p:cNvPr>
          <p:cNvSpPr>
            <a:spLocks noGrp="1"/>
          </p:cNvSpPr>
          <p:nvPr>
            <p:ph type="title"/>
          </p:nvPr>
        </p:nvSpPr>
        <p:spPr>
          <a:xfrm>
            <a:off x="838200" y="1"/>
            <a:ext cx="10515600" cy="1000124"/>
          </a:xfrm>
        </p:spPr>
        <p:txBody>
          <a:bodyPr/>
          <a:lstStyle/>
          <a:p>
            <a:r>
              <a:rPr lang="en-US" b="1" dirty="0"/>
              <a:t>Eligibility Criteria</a:t>
            </a:r>
          </a:p>
        </p:txBody>
      </p:sp>
      <p:sp>
        <p:nvSpPr>
          <p:cNvPr id="3" name="Content Placeholder 2">
            <a:extLst>
              <a:ext uri="{FF2B5EF4-FFF2-40B4-BE49-F238E27FC236}">
                <a16:creationId xmlns:a16="http://schemas.microsoft.com/office/drawing/2014/main" id="{57A1BF98-1668-EE15-4D77-70EE32D1D78B}"/>
              </a:ext>
            </a:extLst>
          </p:cNvPr>
          <p:cNvSpPr>
            <a:spLocks noGrp="1"/>
          </p:cNvSpPr>
          <p:nvPr>
            <p:ph idx="1"/>
          </p:nvPr>
        </p:nvSpPr>
        <p:spPr>
          <a:xfrm>
            <a:off x="304800" y="828674"/>
            <a:ext cx="11791950" cy="6029325"/>
          </a:xfrm>
        </p:spPr>
        <p:txBody>
          <a:bodyPr>
            <a:noAutofit/>
          </a:bodyPr>
          <a:lstStyle/>
          <a:p>
            <a:r>
              <a:rPr lang="en-US" sz="2400" dirty="0">
                <a:effectLst/>
                <a:latin typeface="Arial" panose="020B0604020202020204" pitchFamily="34" charset="0"/>
              </a:rPr>
              <a:t>Significantly sub average intellectual functioning, defined in regulation as two or more standard deviations below the mean on a standardized measure of intellectual functioning, existing concurrently with significantly impaired adaptive skills. Significantly impaired adaptive skill is defined in regulation as two or more standard deviations below the mean on composite scores. There is no requirement as to how many subdomains or areas of adaptive skills need to be two or more standard deviations below the mean; the composite score or the overall measurement that combines the scores for all subdomains is the criterion measurement for adaptive skills. Assessment of adaptive skills focus on how well children can function independently and how well they meet the culturally imposed expectations of personal and social responsibility. The three areas of adaptive behavior include:</a:t>
            </a:r>
            <a:br>
              <a:rPr lang="en-US" sz="2400" dirty="0"/>
            </a:br>
            <a:r>
              <a:rPr lang="en-US" sz="2400" dirty="0">
                <a:effectLst/>
                <a:latin typeface="Arial" panose="020B0604020202020204" pitchFamily="34" charset="0"/>
              </a:rPr>
              <a:t>• Conceptual Skills - language and literacy, money, time, and number concepts;</a:t>
            </a:r>
            <a:br>
              <a:rPr lang="en-US" sz="2400" dirty="0"/>
            </a:br>
            <a:r>
              <a:rPr lang="en-US" sz="2400" dirty="0">
                <a:effectLst/>
                <a:latin typeface="Arial" panose="020B0604020202020204" pitchFamily="34" charset="0"/>
              </a:rPr>
              <a:t>• Social Skills - interpersonal skills, social responsibility, self-esteem, gullibility, social</a:t>
            </a:r>
            <a:br>
              <a:rPr lang="en-US" sz="2400" dirty="0"/>
            </a:br>
            <a:r>
              <a:rPr lang="en-US" sz="2400" dirty="0">
                <a:effectLst/>
                <a:latin typeface="Arial" panose="020B0604020202020204" pitchFamily="34" charset="0"/>
              </a:rPr>
              <a:t>problem solving, and the ability to follow rules, obey laws, and avoid being victimized;</a:t>
            </a:r>
            <a:br>
              <a:rPr lang="en-US" sz="2400" dirty="0"/>
            </a:br>
            <a:r>
              <a:rPr lang="en-US" sz="2400" dirty="0">
                <a:effectLst/>
                <a:latin typeface="Arial" panose="020B0604020202020204" pitchFamily="34" charset="0"/>
              </a:rPr>
              <a:t>• Practical Skills – activities of daily living, occupational skills, healthcare,</a:t>
            </a:r>
            <a:br>
              <a:rPr lang="en-US" sz="2400" dirty="0"/>
            </a:br>
            <a:r>
              <a:rPr lang="en-US" sz="2400" dirty="0">
                <a:effectLst/>
                <a:latin typeface="Arial" panose="020B0604020202020204" pitchFamily="34" charset="0"/>
              </a:rPr>
              <a:t>travel/transportation, schedules/routines, safety, use of money, use of the telephone.</a:t>
            </a:r>
            <a:endParaRPr lang="en-US" sz="2400" dirty="0"/>
          </a:p>
        </p:txBody>
      </p:sp>
    </p:spTree>
    <p:extLst>
      <p:ext uri="{BB962C8B-B14F-4D97-AF65-F5344CB8AC3E}">
        <p14:creationId xmlns:p14="http://schemas.microsoft.com/office/powerpoint/2010/main" val="205716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2585D-7191-56D2-AA4C-2A3717753427}"/>
              </a:ext>
            </a:extLst>
          </p:cNvPr>
          <p:cNvSpPr>
            <a:spLocks noGrp="1"/>
          </p:cNvSpPr>
          <p:nvPr>
            <p:ph type="title"/>
          </p:nvPr>
        </p:nvSpPr>
        <p:spPr/>
        <p:txBody>
          <a:bodyPr/>
          <a:lstStyle/>
          <a:p>
            <a:r>
              <a:rPr lang="en-US" b="1" dirty="0"/>
              <a:t>Eligibility Criteria continued</a:t>
            </a:r>
          </a:p>
        </p:txBody>
      </p:sp>
      <p:sp>
        <p:nvSpPr>
          <p:cNvPr id="3" name="Content Placeholder 2">
            <a:extLst>
              <a:ext uri="{FF2B5EF4-FFF2-40B4-BE49-F238E27FC236}">
                <a16:creationId xmlns:a16="http://schemas.microsoft.com/office/drawing/2014/main" id="{2489B912-FCD5-E227-2EFC-FFF0F57B8397}"/>
              </a:ext>
            </a:extLst>
          </p:cNvPr>
          <p:cNvSpPr>
            <a:spLocks noGrp="1"/>
          </p:cNvSpPr>
          <p:nvPr>
            <p:ph idx="1"/>
          </p:nvPr>
        </p:nvSpPr>
        <p:spPr>
          <a:xfrm>
            <a:off x="838200" y="1457324"/>
            <a:ext cx="10515600" cy="5400675"/>
          </a:xfrm>
        </p:spPr>
        <p:txBody>
          <a:bodyPr>
            <a:normAutofit fontScale="92500" lnSpcReduction="10000"/>
          </a:bodyPr>
          <a:lstStyle/>
          <a:p>
            <a:r>
              <a:rPr lang="en-US" dirty="0">
                <a:effectLst/>
                <a:latin typeface="Arial" panose="020B0604020202020204" pitchFamily="34" charset="0"/>
              </a:rPr>
              <a:t>The data collected from rating measures should be viewed and interpreted in light of the student’s ethnic identity, ethnic expectations, and community customs since items may not be culturally relevant or appropriate even with norm-referenced measures. Additionally, different sources of adaptive behavior information should be considered across different reporters and in multiple settings. If there are significant discrepancies between scores from</a:t>
            </a:r>
            <a:r>
              <a:rPr lang="en-US" dirty="0">
                <a:latin typeface="Arial" panose="020B0604020202020204" pitchFamily="34" charset="0"/>
              </a:rPr>
              <a:t> </a:t>
            </a:r>
            <a:r>
              <a:rPr lang="en-US" dirty="0">
                <a:effectLst/>
                <a:latin typeface="Arial" panose="020B0604020202020204" pitchFamily="34" charset="0"/>
              </a:rPr>
              <a:t>different reporters, it may be appropriate to gather additional information such as additional interviewing or have another rater to gain confidence in the data. The perspective of the</a:t>
            </a:r>
            <a:br>
              <a:rPr lang="en-US" dirty="0"/>
            </a:br>
            <a:r>
              <a:rPr lang="en-US" dirty="0">
                <a:effectLst/>
                <a:latin typeface="Arial" panose="020B0604020202020204" pitchFamily="34" charset="0"/>
              </a:rPr>
              <a:t>rater may also need to be taken into consideration. The student’s behavior may be different</a:t>
            </a:r>
            <a:r>
              <a:rPr lang="en-US" dirty="0">
                <a:latin typeface="Arial" panose="020B0604020202020204" pitchFamily="34" charset="0"/>
              </a:rPr>
              <a:t> </a:t>
            </a:r>
            <a:r>
              <a:rPr lang="en-US" dirty="0">
                <a:effectLst/>
                <a:latin typeface="Arial" panose="020B0604020202020204" pitchFamily="34" charset="0"/>
              </a:rPr>
              <a:t>in different settings, or the rater’s perceptions of the behavior may be different. Impaired</a:t>
            </a:r>
            <a:br>
              <a:rPr lang="en-US" dirty="0"/>
            </a:br>
            <a:r>
              <a:rPr lang="en-US" dirty="0">
                <a:effectLst/>
                <a:latin typeface="Arial" panose="020B0604020202020204" pitchFamily="34" charset="0"/>
              </a:rPr>
              <a:t>skills in present functioning should be considered within the context of the individual’s community environments typical of their age peers and culture.</a:t>
            </a:r>
            <a:endParaRPr lang="en-US" dirty="0"/>
          </a:p>
        </p:txBody>
      </p:sp>
    </p:spTree>
    <p:extLst>
      <p:ext uri="{BB962C8B-B14F-4D97-AF65-F5344CB8AC3E}">
        <p14:creationId xmlns:p14="http://schemas.microsoft.com/office/powerpoint/2010/main" val="198981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65DBC-8DCD-87F8-7CDC-032E274B9808}"/>
              </a:ext>
            </a:extLst>
          </p:cNvPr>
          <p:cNvSpPr>
            <a:spLocks noGrp="1"/>
          </p:cNvSpPr>
          <p:nvPr>
            <p:ph type="title"/>
          </p:nvPr>
        </p:nvSpPr>
        <p:spPr/>
        <p:txBody>
          <a:bodyPr/>
          <a:lstStyle/>
          <a:p>
            <a:r>
              <a:rPr lang="en-US" b="1" dirty="0"/>
              <a:t>Professional Advocacy Organizations</a:t>
            </a:r>
          </a:p>
        </p:txBody>
      </p:sp>
      <p:sp>
        <p:nvSpPr>
          <p:cNvPr id="3" name="Content Placeholder 2">
            <a:extLst>
              <a:ext uri="{FF2B5EF4-FFF2-40B4-BE49-F238E27FC236}">
                <a16:creationId xmlns:a16="http://schemas.microsoft.com/office/drawing/2014/main" id="{BA101F4D-5CAB-A3A5-075F-2AA000EB67AC}"/>
              </a:ext>
            </a:extLst>
          </p:cNvPr>
          <p:cNvSpPr>
            <a:spLocks noGrp="1"/>
          </p:cNvSpPr>
          <p:nvPr>
            <p:ph idx="1"/>
          </p:nvPr>
        </p:nvSpPr>
        <p:spPr/>
        <p:txBody>
          <a:bodyPr/>
          <a:lstStyle/>
          <a:p>
            <a:r>
              <a:rPr lang="en-US" dirty="0"/>
              <a:t>The </a:t>
            </a:r>
            <a:r>
              <a:rPr lang="en-US" dirty="0">
                <a:hlinkClick r:id="rId2"/>
              </a:rPr>
              <a:t>American Association on Intellectual and Developmental Disabilities (AAIDD)</a:t>
            </a:r>
            <a:r>
              <a:rPr lang="en-US" dirty="0"/>
              <a:t>is the oldest and largest professional society advocating for the rights of individuals with ID.</a:t>
            </a:r>
          </a:p>
        </p:txBody>
      </p:sp>
    </p:spTree>
    <p:extLst>
      <p:ext uri="{BB962C8B-B14F-4D97-AF65-F5344CB8AC3E}">
        <p14:creationId xmlns:p14="http://schemas.microsoft.com/office/powerpoint/2010/main" val="2001561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97C63-229A-E91F-54E6-75C751204A6C}"/>
              </a:ext>
            </a:extLst>
          </p:cNvPr>
          <p:cNvSpPr>
            <a:spLocks noGrp="1"/>
          </p:cNvSpPr>
          <p:nvPr>
            <p:ph type="title"/>
          </p:nvPr>
        </p:nvSpPr>
        <p:spPr/>
        <p:txBody>
          <a:bodyPr/>
          <a:lstStyle/>
          <a:p>
            <a:r>
              <a:rPr lang="en-IN" sz="4400" b="1" dirty="0">
                <a:solidFill>
                  <a:schemeClr val="tx1"/>
                </a:solidFill>
              </a:rPr>
              <a:t>Classification of Intellectual Disabilities</a:t>
            </a:r>
            <a:endParaRPr lang="en-US" b="1" dirty="0"/>
          </a:p>
        </p:txBody>
      </p:sp>
      <p:sp>
        <p:nvSpPr>
          <p:cNvPr id="3" name="Content Placeholder 2">
            <a:extLst>
              <a:ext uri="{FF2B5EF4-FFF2-40B4-BE49-F238E27FC236}">
                <a16:creationId xmlns:a16="http://schemas.microsoft.com/office/drawing/2014/main" id="{5DD66CC4-7AF5-8E84-C4EC-BBC4A0A21E29}"/>
              </a:ext>
            </a:extLst>
          </p:cNvPr>
          <p:cNvSpPr>
            <a:spLocks noGrp="1"/>
          </p:cNvSpPr>
          <p:nvPr>
            <p:ph idx="1"/>
          </p:nvPr>
        </p:nvSpPr>
        <p:spPr/>
        <p:txBody>
          <a:bodyPr/>
          <a:lstStyle/>
          <a:p>
            <a:r>
              <a:rPr lang="en-IN" dirty="0"/>
              <a:t>Classification by the degree or level of intellectual impairment as measured by I</a:t>
            </a:r>
            <a:r>
              <a:rPr lang="en-IN" sz="200" dirty="0"/>
              <a:t> </a:t>
            </a:r>
            <a:r>
              <a:rPr lang="en-IN" dirty="0"/>
              <a:t>Q test scores.</a:t>
            </a:r>
          </a:p>
          <a:p>
            <a:r>
              <a:rPr lang="en-US" dirty="0"/>
              <a:t>Mild			50-55 to ~70</a:t>
            </a:r>
          </a:p>
          <a:p>
            <a:r>
              <a:rPr lang="en-US" dirty="0"/>
              <a:t>Moderate		35-40 to 50-55</a:t>
            </a:r>
          </a:p>
          <a:p>
            <a:r>
              <a:rPr lang="en-US" dirty="0"/>
              <a:t>Severe		20-25 to 35-40</a:t>
            </a:r>
          </a:p>
          <a:p>
            <a:r>
              <a:rPr lang="en-US" dirty="0"/>
              <a:t>Profound		Below 20-25</a:t>
            </a:r>
          </a:p>
        </p:txBody>
      </p:sp>
    </p:spTree>
    <p:extLst>
      <p:ext uri="{BB962C8B-B14F-4D97-AF65-F5344CB8AC3E}">
        <p14:creationId xmlns:p14="http://schemas.microsoft.com/office/powerpoint/2010/main" val="4132716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16789-62D4-D06D-E9DE-D4EDE652C51E}"/>
              </a:ext>
            </a:extLst>
          </p:cNvPr>
          <p:cNvSpPr>
            <a:spLocks noGrp="1"/>
          </p:cNvSpPr>
          <p:nvPr>
            <p:ph type="title"/>
          </p:nvPr>
        </p:nvSpPr>
        <p:spPr>
          <a:xfrm>
            <a:off x="838200" y="1"/>
            <a:ext cx="10515600" cy="1181099"/>
          </a:xfrm>
        </p:spPr>
        <p:txBody>
          <a:bodyPr/>
          <a:lstStyle/>
          <a:p>
            <a:r>
              <a:rPr lang="en-US" b="1" dirty="0"/>
              <a:t>Identification and Assessment</a:t>
            </a:r>
          </a:p>
        </p:txBody>
      </p:sp>
      <p:sp>
        <p:nvSpPr>
          <p:cNvPr id="6" name="Content Placeholder 5">
            <a:extLst>
              <a:ext uri="{FF2B5EF4-FFF2-40B4-BE49-F238E27FC236}">
                <a16:creationId xmlns:a16="http://schemas.microsoft.com/office/drawing/2014/main" id="{B4CD45ED-37A5-6A8C-57F8-EE3AC5E17EB9}"/>
              </a:ext>
            </a:extLst>
          </p:cNvPr>
          <p:cNvSpPr>
            <a:spLocks noGrp="1"/>
          </p:cNvSpPr>
          <p:nvPr>
            <p:ph idx="1"/>
          </p:nvPr>
        </p:nvSpPr>
        <p:spPr>
          <a:xfrm>
            <a:off x="838200" y="1419226"/>
            <a:ext cx="10515600" cy="5438774"/>
          </a:xfrm>
        </p:spPr>
        <p:txBody>
          <a:bodyPr>
            <a:normAutofit/>
          </a:bodyPr>
          <a:lstStyle/>
          <a:p>
            <a:r>
              <a:rPr lang="en-IN" dirty="0"/>
              <a:t>Standardized I</a:t>
            </a:r>
            <a:r>
              <a:rPr lang="en-IN" sz="100" dirty="0"/>
              <a:t> </a:t>
            </a:r>
            <a:r>
              <a:rPr lang="en-IN" dirty="0"/>
              <a:t>Q tests are used to assess intelligence</a:t>
            </a:r>
          </a:p>
          <a:p>
            <a:pPr lvl="1"/>
            <a:r>
              <a:rPr lang="en-IN" dirty="0"/>
              <a:t>Administered by a school psychologist or other trained professional</a:t>
            </a:r>
          </a:p>
          <a:p>
            <a:r>
              <a:rPr lang="en-IN" dirty="0"/>
              <a:t>Important considerations of I</a:t>
            </a:r>
            <a:r>
              <a:rPr lang="en-IN" sz="100" dirty="0"/>
              <a:t> </a:t>
            </a:r>
            <a:r>
              <a:rPr lang="en-IN" dirty="0"/>
              <a:t>Q tests:</a:t>
            </a:r>
          </a:p>
          <a:p>
            <a:pPr lvl="1"/>
            <a:r>
              <a:rPr lang="en-IN" dirty="0"/>
              <a:t>I</a:t>
            </a:r>
            <a:r>
              <a:rPr lang="en-IN" sz="100" dirty="0"/>
              <a:t> </a:t>
            </a:r>
            <a:r>
              <a:rPr lang="en-IN" dirty="0"/>
              <a:t>Q is a hypothetical construct.</a:t>
            </a:r>
          </a:p>
          <a:p>
            <a:pPr lvl="1"/>
            <a:r>
              <a:rPr lang="en-IN" dirty="0"/>
              <a:t>I</a:t>
            </a:r>
            <a:r>
              <a:rPr lang="en-IN" sz="100" dirty="0"/>
              <a:t> </a:t>
            </a:r>
            <a:r>
              <a:rPr lang="en-IN" dirty="0"/>
              <a:t>Q tests measure only how a child performs at one point in time on the items included on the test.</a:t>
            </a:r>
          </a:p>
          <a:p>
            <a:pPr lvl="1"/>
            <a:r>
              <a:rPr lang="en-IN" dirty="0"/>
              <a:t>I</a:t>
            </a:r>
            <a:r>
              <a:rPr lang="en-IN" sz="100" dirty="0"/>
              <a:t> </a:t>
            </a:r>
            <a:r>
              <a:rPr lang="en-IN" dirty="0"/>
              <a:t>Q tests can be culturally biased.</a:t>
            </a:r>
          </a:p>
          <a:p>
            <a:pPr lvl="1"/>
            <a:r>
              <a:rPr lang="en-IN" dirty="0"/>
              <a:t>I</a:t>
            </a:r>
            <a:r>
              <a:rPr lang="en-IN" sz="100" dirty="0"/>
              <a:t> </a:t>
            </a:r>
            <a:r>
              <a:rPr lang="en-IN" dirty="0"/>
              <a:t>Q scores can change significantly.</a:t>
            </a:r>
          </a:p>
          <a:p>
            <a:pPr lvl="1"/>
            <a:r>
              <a:rPr lang="en-IN" dirty="0"/>
              <a:t>I</a:t>
            </a:r>
            <a:r>
              <a:rPr lang="en-IN" sz="100" dirty="0"/>
              <a:t> </a:t>
            </a:r>
            <a:r>
              <a:rPr lang="en-IN" dirty="0"/>
              <a:t>Q testing is not an exact science.</a:t>
            </a:r>
          </a:p>
          <a:p>
            <a:pPr lvl="1"/>
            <a:r>
              <a:rPr lang="en-IN" dirty="0"/>
              <a:t>An I</a:t>
            </a:r>
            <a:r>
              <a:rPr lang="en-IN" sz="100" dirty="0"/>
              <a:t> </a:t>
            </a:r>
            <a:r>
              <a:rPr lang="en-IN" dirty="0"/>
              <a:t>Q score should not be used to determine I</a:t>
            </a:r>
            <a:r>
              <a:rPr lang="en-IN" sz="100" dirty="0"/>
              <a:t> </a:t>
            </a:r>
            <a:r>
              <a:rPr lang="en-IN" dirty="0"/>
              <a:t>E</a:t>
            </a:r>
            <a:r>
              <a:rPr lang="en-IN" sz="100" dirty="0"/>
              <a:t> </a:t>
            </a:r>
            <a:r>
              <a:rPr lang="en-IN" dirty="0"/>
              <a:t>P objectives.</a:t>
            </a:r>
          </a:p>
          <a:p>
            <a:pPr lvl="1"/>
            <a:r>
              <a:rPr lang="en-IN" dirty="0"/>
              <a:t>An I</a:t>
            </a:r>
            <a:r>
              <a:rPr lang="en-IN" sz="100" dirty="0"/>
              <a:t> </a:t>
            </a:r>
            <a:r>
              <a:rPr lang="en-IN" dirty="0"/>
              <a:t>Q score should never be used as the sole basis for making decisions regarding special education services.</a:t>
            </a:r>
          </a:p>
          <a:p>
            <a:pPr lvl="1"/>
            <a:endParaRPr lang="en-IN" dirty="0"/>
          </a:p>
          <a:p>
            <a:endParaRPr lang="en-US" dirty="0"/>
          </a:p>
        </p:txBody>
      </p:sp>
    </p:spTree>
    <p:extLst>
      <p:ext uri="{BB962C8B-B14F-4D97-AF65-F5344CB8AC3E}">
        <p14:creationId xmlns:p14="http://schemas.microsoft.com/office/powerpoint/2010/main" val="3957698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2489-F86C-D816-5F5F-D40E9027DD40}"/>
              </a:ext>
            </a:extLst>
          </p:cNvPr>
          <p:cNvSpPr>
            <a:spLocks noGrp="1"/>
          </p:cNvSpPr>
          <p:nvPr>
            <p:ph type="title"/>
          </p:nvPr>
        </p:nvSpPr>
        <p:spPr>
          <a:xfrm>
            <a:off x="838200" y="-76199"/>
            <a:ext cx="10515600" cy="1057274"/>
          </a:xfrm>
        </p:spPr>
        <p:txBody>
          <a:bodyPr/>
          <a:lstStyle/>
          <a:p>
            <a:r>
              <a:rPr lang="en-US" b="1" dirty="0"/>
              <a:t>Assessing Adaptive Behavior</a:t>
            </a:r>
          </a:p>
        </p:txBody>
      </p:sp>
      <p:sp>
        <p:nvSpPr>
          <p:cNvPr id="3" name="Content Placeholder 2">
            <a:extLst>
              <a:ext uri="{FF2B5EF4-FFF2-40B4-BE49-F238E27FC236}">
                <a16:creationId xmlns:a16="http://schemas.microsoft.com/office/drawing/2014/main" id="{37EFA57D-C899-4390-BD69-C850A66B50AE}"/>
              </a:ext>
            </a:extLst>
          </p:cNvPr>
          <p:cNvSpPr>
            <a:spLocks noGrp="1"/>
          </p:cNvSpPr>
          <p:nvPr>
            <p:ph idx="1"/>
          </p:nvPr>
        </p:nvSpPr>
        <p:spPr>
          <a:xfrm>
            <a:off x="838200" y="876300"/>
            <a:ext cx="10953750" cy="6048375"/>
          </a:xfrm>
        </p:spPr>
        <p:txBody>
          <a:bodyPr>
            <a:normAutofit lnSpcReduction="10000"/>
          </a:bodyPr>
          <a:lstStyle/>
          <a:p>
            <a:r>
              <a:rPr lang="en-IN" dirty="0"/>
              <a:t>Adaptive </a:t>
            </a:r>
            <a:r>
              <a:rPr lang="en-IN" dirty="0" err="1"/>
              <a:t>behavior</a:t>
            </a:r>
            <a:r>
              <a:rPr lang="en-IN" dirty="0"/>
              <a:t> is “the collection of conceptual, social, and practical skills that have been learned by people in order to function in their everyday lives.”</a:t>
            </a:r>
          </a:p>
          <a:p>
            <a:r>
              <a:rPr lang="en-IN" dirty="0"/>
              <a:t>The adaptive skills exhibited by a person with I</a:t>
            </a:r>
            <a:r>
              <a:rPr lang="en-IN" sz="200" dirty="0"/>
              <a:t> </a:t>
            </a:r>
            <a:r>
              <a:rPr lang="en-IN" dirty="0"/>
              <a:t>D are critical factors in determining the supports a student requires for success in school, work, community, and home environments.</a:t>
            </a:r>
          </a:p>
          <a:p>
            <a:r>
              <a:rPr lang="en-IN" dirty="0"/>
              <a:t>Measurement of adaptive </a:t>
            </a:r>
            <a:r>
              <a:rPr lang="en-IN" dirty="0" err="1"/>
              <a:t>behavior</a:t>
            </a:r>
            <a:r>
              <a:rPr lang="en-IN" dirty="0"/>
              <a:t> has proven difficult because of the relative nature of social adjustment and competence.</a:t>
            </a:r>
          </a:p>
          <a:p>
            <a:r>
              <a:rPr lang="en-IN" dirty="0"/>
              <a:t>Conceptual – using language for speaking, reading, writing, using number concepts</a:t>
            </a:r>
          </a:p>
          <a:p>
            <a:r>
              <a:rPr lang="en-IN" dirty="0"/>
              <a:t>Social – getting along with others, being a responsible group member, solving social problems, following rules and obeying laws, avoiding being victimized</a:t>
            </a:r>
          </a:p>
          <a:p>
            <a:r>
              <a:rPr lang="en-IN" dirty="0"/>
              <a:t>Practical skills – daily living activities such as dressing, toileting, food preparation, etc.</a:t>
            </a:r>
          </a:p>
          <a:p>
            <a:endParaRPr lang="en-US" dirty="0"/>
          </a:p>
        </p:txBody>
      </p:sp>
    </p:spTree>
    <p:extLst>
      <p:ext uri="{BB962C8B-B14F-4D97-AF65-F5344CB8AC3E}">
        <p14:creationId xmlns:p14="http://schemas.microsoft.com/office/powerpoint/2010/main" val="4286530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35AB1-2744-A2F8-3282-48473D186262}"/>
              </a:ext>
            </a:extLst>
          </p:cNvPr>
          <p:cNvSpPr>
            <a:spLocks noGrp="1"/>
          </p:cNvSpPr>
          <p:nvPr>
            <p:ph type="title"/>
          </p:nvPr>
        </p:nvSpPr>
        <p:spPr/>
        <p:txBody>
          <a:bodyPr/>
          <a:lstStyle/>
          <a:p>
            <a:r>
              <a:rPr lang="en-US" b="1" dirty="0"/>
              <a:t>Characteristics</a:t>
            </a:r>
          </a:p>
        </p:txBody>
      </p:sp>
      <p:sp>
        <p:nvSpPr>
          <p:cNvPr id="3" name="Content Placeholder 2">
            <a:extLst>
              <a:ext uri="{FF2B5EF4-FFF2-40B4-BE49-F238E27FC236}">
                <a16:creationId xmlns:a16="http://schemas.microsoft.com/office/drawing/2014/main" id="{A90C7B80-FD9A-C49A-B15A-9024672B2CD5}"/>
              </a:ext>
            </a:extLst>
          </p:cNvPr>
          <p:cNvSpPr>
            <a:spLocks noGrp="1"/>
          </p:cNvSpPr>
          <p:nvPr>
            <p:ph idx="1"/>
          </p:nvPr>
        </p:nvSpPr>
        <p:spPr>
          <a:xfrm>
            <a:off x="838200" y="1447800"/>
            <a:ext cx="11125200" cy="5314950"/>
          </a:xfrm>
        </p:spPr>
        <p:txBody>
          <a:bodyPr/>
          <a:lstStyle/>
          <a:p>
            <a:r>
              <a:rPr lang="en-IN" dirty="0"/>
              <a:t>Cognitive Functioning and Learning</a:t>
            </a:r>
          </a:p>
          <a:p>
            <a:pPr lvl="1"/>
            <a:r>
              <a:rPr lang="en-IN" sz="2800" dirty="0"/>
              <a:t>Memory</a:t>
            </a:r>
          </a:p>
          <a:p>
            <a:pPr lvl="1"/>
            <a:r>
              <a:rPr lang="en-IN" sz="2800" dirty="0"/>
              <a:t>Learning Rate</a:t>
            </a:r>
          </a:p>
          <a:p>
            <a:pPr lvl="1"/>
            <a:r>
              <a:rPr lang="en-IN" sz="2800" dirty="0"/>
              <a:t>Attention</a:t>
            </a:r>
          </a:p>
          <a:p>
            <a:pPr lvl="1"/>
            <a:r>
              <a:rPr lang="en-IN" sz="2800" dirty="0"/>
              <a:t>Generalization and Maintenance</a:t>
            </a:r>
          </a:p>
          <a:p>
            <a:pPr lvl="1"/>
            <a:r>
              <a:rPr lang="en-IN" sz="2800" dirty="0"/>
              <a:t>Motivation</a:t>
            </a:r>
          </a:p>
          <a:p>
            <a:r>
              <a:rPr lang="en-IN" dirty="0"/>
              <a:t>Adaptive </a:t>
            </a:r>
            <a:r>
              <a:rPr lang="en-IN" dirty="0" err="1"/>
              <a:t>Behavior</a:t>
            </a:r>
            <a:endParaRPr lang="en-IN" dirty="0"/>
          </a:p>
          <a:p>
            <a:pPr lvl="1"/>
            <a:r>
              <a:rPr lang="en-IN" sz="2800" dirty="0"/>
              <a:t>Self-Care and Daily Living Skills</a:t>
            </a:r>
          </a:p>
          <a:p>
            <a:pPr lvl="1"/>
            <a:r>
              <a:rPr lang="en-IN" sz="2800" dirty="0"/>
              <a:t>Social Relationships</a:t>
            </a:r>
          </a:p>
          <a:p>
            <a:r>
              <a:rPr lang="en-IN" dirty="0" err="1"/>
              <a:t>Behavior</a:t>
            </a:r>
            <a:r>
              <a:rPr lang="en-IN" dirty="0"/>
              <a:t> Excesses and Challenging </a:t>
            </a:r>
            <a:r>
              <a:rPr lang="en-IN" dirty="0" err="1"/>
              <a:t>Behaviors</a:t>
            </a:r>
            <a:endParaRPr lang="en-IN" dirty="0"/>
          </a:p>
          <a:p>
            <a:r>
              <a:rPr lang="en-IN" dirty="0"/>
              <a:t>Positive Attributes</a:t>
            </a:r>
          </a:p>
          <a:p>
            <a:endParaRPr lang="en-US" dirty="0"/>
          </a:p>
        </p:txBody>
      </p:sp>
    </p:spTree>
    <p:extLst>
      <p:ext uri="{BB962C8B-B14F-4D97-AF65-F5344CB8AC3E}">
        <p14:creationId xmlns:p14="http://schemas.microsoft.com/office/powerpoint/2010/main" val="36842174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1513</Words>
  <Application>Microsoft Office PowerPoint</Application>
  <PresentationFormat>Widescreen</PresentationFormat>
  <Paragraphs>110</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Intellectual Disability</vt:lpstr>
      <vt:lpstr>Definition</vt:lpstr>
      <vt:lpstr>Eligibility Criteria</vt:lpstr>
      <vt:lpstr>Eligibility Criteria continued</vt:lpstr>
      <vt:lpstr>Professional Advocacy Organizations</vt:lpstr>
      <vt:lpstr>Classification of Intellectual Disabilities</vt:lpstr>
      <vt:lpstr>Identification and Assessment</vt:lpstr>
      <vt:lpstr>Assessing Adaptive Behavior</vt:lpstr>
      <vt:lpstr>Characteristics</vt:lpstr>
      <vt:lpstr>Prevalence</vt:lpstr>
      <vt:lpstr>Causes</vt:lpstr>
      <vt:lpstr>Instructional Strategies</vt:lpstr>
      <vt:lpstr>Instructional Strategies part 1</vt:lpstr>
      <vt:lpstr>Instructional Strategies part 2</vt:lpstr>
      <vt:lpstr>Instructional Strategies part 3</vt:lpstr>
      <vt:lpstr>Accommodations/Modifications</vt:lpstr>
      <vt:lpstr>Placements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Autism Spectrum Disorder</dc:title>
  <dc:creator>Butler, C.J.</dc:creator>
  <cp:lastModifiedBy>Kim Sopko</cp:lastModifiedBy>
  <cp:revision>3</cp:revision>
  <dcterms:created xsi:type="dcterms:W3CDTF">2023-03-01T17:41:03Z</dcterms:created>
  <dcterms:modified xsi:type="dcterms:W3CDTF">2023-03-07T23:29:57Z</dcterms:modified>
</cp:coreProperties>
</file>