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59" r:id="rId6"/>
    <p:sldId id="429" r:id="rId7"/>
    <p:sldId id="261" r:id="rId8"/>
    <p:sldId id="430" r:id="rId9"/>
    <p:sldId id="431" r:id="rId10"/>
    <p:sldId id="262" r:id="rId11"/>
    <p:sldId id="263" r:id="rId12"/>
    <p:sldId id="264" r:id="rId13"/>
    <p:sldId id="432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5" autoAdjust="0"/>
  </p:normalViewPr>
  <p:slideViewPr>
    <p:cSldViewPr snapToGrid="0">
      <p:cViewPr varScale="1">
        <p:scale>
          <a:sx n="79" d="100"/>
          <a:sy n="79" d="100"/>
        </p:scale>
        <p:origin x="835" y="2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Sopko" userId="75025cb190781c5c" providerId="LiveId" clId="{DDE7BE65-BBB6-4DB7-8531-6DFD304548C2}"/>
    <pc:docChg chg="modSld">
      <pc:chgData name="Kim Sopko" userId="75025cb190781c5c" providerId="LiveId" clId="{DDE7BE65-BBB6-4DB7-8531-6DFD304548C2}" dt="2023-03-07T23:44:20.074" v="6" actId="20577"/>
      <pc:docMkLst>
        <pc:docMk/>
      </pc:docMkLst>
      <pc:sldChg chg="modSp mod">
        <pc:chgData name="Kim Sopko" userId="75025cb190781c5c" providerId="LiveId" clId="{DDE7BE65-BBB6-4DB7-8531-6DFD304548C2}" dt="2023-03-07T23:44:20.074" v="6" actId="20577"/>
        <pc:sldMkLst>
          <pc:docMk/>
          <pc:sldMk cId="3291133928" sldId="266"/>
        </pc:sldMkLst>
        <pc:spChg chg="mod">
          <ac:chgData name="Kim Sopko" userId="75025cb190781c5c" providerId="LiveId" clId="{DDE7BE65-BBB6-4DB7-8531-6DFD304548C2}" dt="2023-03-07T23:44:20.074" v="6" actId="20577"/>
          <ac:spMkLst>
            <pc:docMk/>
            <pc:sldMk cId="3291133928" sldId="266"/>
            <ac:spMk id="2" creationId="{2E18EB91-2924-2FFF-FF84-828CF30804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5CF79-8113-4517-9C70-5608F993AE6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DCE41-C920-4C20-AAF4-049D04F7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4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4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9489-1E17-D44A-B2AE-F359F2CC3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09B3A-5901-A2C2-D0AC-F03F7E794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E6C87-78B6-907C-D84A-3A914623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1C8ED-1382-C488-F8A0-F9BB882B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91D72-E875-A5FE-87B9-F42CA094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DEF8-D9CD-7269-1B58-290140F9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B68A2-D3F7-9074-B66A-9BF83ABB6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0B985-EEB7-519A-4DD4-92307A6A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1F9EA-5005-5883-3847-881C34A8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7A07E-5246-93C4-99CC-2336B7A9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EA642-E180-CBA2-F412-60897DE8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17C55-4F39-FA73-BF6C-DEC17CBDB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822AC-EFFA-E618-1705-E5E04144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E57F5-DE3F-3AC0-3061-DDEC26DD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77EAD-BDC2-05C6-B93A-844F504D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Placeholder"/>
          <p:cNvSpPr txBox="1">
            <a:spLocks noGrp="1"/>
          </p:cNvSpPr>
          <p:nvPr>
            <p:ph type="title"/>
          </p:nvPr>
        </p:nvSpPr>
        <p:spPr>
          <a:xfrm>
            <a:off x="609600" y="215372"/>
            <a:ext cx="109728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45AE3-EB76-41DE-97B2-CFE79B73D3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1" y="1554921"/>
            <a:ext cx="10977033" cy="4663335"/>
          </a:xfrm>
        </p:spPr>
        <p:txBody>
          <a:bodyPr/>
          <a:lstStyle>
            <a:lvl1pPr indent="-255600">
              <a:defRPr sz="2400">
                <a:latin typeface="+mn-lt"/>
              </a:defRPr>
            </a:lvl1pPr>
            <a:lvl2pPr indent="-284400">
              <a:defRPr sz="2400">
                <a:latin typeface="+mn-lt"/>
              </a:defRPr>
            </a:lvl2pPr>
            <a:lvl3pPr indent="-230400">
              <a:defRPr sz="2400">
                <a:latin typeface="+mn-lt"/>
              </a:defRPr>
            </a:lvl3pPr>
            <a:lvl4pPr indent="-230400">
              <a:defRPr sz="2400">
                <a:latin typeface="+mn-lt"/>
              </a:defRPr>
            </a:lvl4pPr>
            <a:lvl5pPr indent="-230400"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447617" y="113072"/>
            <a:ext cx="28447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1292415" y="113072"/>
            <a:ext cx="735711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n-US" sz="9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55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631F-1E3C-776A-51D8-428529D1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29589-6D49-6D5C-A67F-BAC47B87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0769-0C53-A188-FE7F-0BBC4A3F0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9A44B-5AF8-10BF-7507-E097B800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0912C-CF17-1CBB-3357-E8B3015F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B02D6-20DC-02D2-468B-D3259CAA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2227E-00E9-201B-A1D3-AD7BD88D4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DF352-594A-EBC6-C68C-9CD813A8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F144-F83E-C259-5C00-777E5FBC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64EF7-0933-D5EA-EFF4-907CF2A8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8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1CB5-331E-2C24-E47A-F528C0E5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B5EBD-4524-86C0-80A3-23DF112CB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C6CD-4712-9CF5-CBC3-E3BE1A392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F7809-DEAF-4612-7038-770C702B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25AE2-52DE-A86E-D0AF-D88A6772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AE211-F224-E4A6-D513-57FDE1F4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40D6-0DBB-DDB7-DB21-51C2993A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5A0DD-9F49-157C-F392-61679D80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8B700-5FB9-0D8F-1DAD-0A3C5F240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57E74-04DF-19DD-F2A1-C39729154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A7B31-CAF7-556C-F0AE-C71D1DE2F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E6009-BFF8-0A8A-1EA6-827CC4CD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1E055-0A9B-A888-07D2-8B1D9A97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E1EEE-4404-F72E-E384-AA433C4F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3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EFE26-277B-3052-7568-3A4BE267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9128F-99FE-B7A9-8461-38C851DE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912F-98DE-F627-E352-C2CB8517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68053-7A36-26CE-FD0F-B754D6E3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9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EA4CA-B972-AA0E-38AE-086495B9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1274E-C143-8EAD-68E5-019BBADE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0C61F-F448-D86D-2039-BD382692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EA8B-4392-D34B-510D-802A7080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41512-F3BA-A1E2-561A-1602358C2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86253-79E1-AA5C-EDAD-E5698B1C4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D92-38AD-FF4E-0143-AE843467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0ABDC-F0D0-4339-6E8F-D6D0D1CF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DE02A-1D7A-62B0-D977-73D2BBB2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8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3987-AB23-81E0-431C-DD1DACEC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2C922-55CC-F147-8CBF-8657A8F0B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FB55D-D3D1-DA5D-4EDB-55BE783E7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388AB-5D59-7B3A-85FE-CCD55E01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00501-FF1F-1BD1-223D-DFF6B2CA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3234C-1E8A-56BC-AE7F-A126A138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5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14B8B-B5DA-A865-557D-1E6ECEA4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DB5B2-0F0A-2568-7215-BDE28D87A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F6415-BBAB-C332-CF74-D749320C6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D648-87FB-4110-BDAB-102BE934EA5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4B917-9782-B7FF-72EC-D0586FDA8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5206-CBFE-6C0D-5B75-0FAA54EB5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6156-2706-41C9-91C0-4F44A9D6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ed.gov/idea/regs/b/a/300.8/c/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h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6354-4833-B65C-E446-4F4E8C4E7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Speech/</a:t>
            </a:r>
            <a:r>
              <a:rPr lang="en-US" b="1"/>
              <a:t>Language Impairment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2C94A-16D0-A7B0-88EE-ED8BE28C9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66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5AB1-2744-A2F8-3282-48473D18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– Language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7B80-FD9A-C49A-B15A-9024672B2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8886"/>
          </a:xfrm>
        </p:spPr>
        <p:txBody>
          <a:bodyPr>
            <a:normAutofit/>
          </a:bodyPr>
          <a:lstStyle/>
          <a:p>
            <a:r>
              <a:rPr lang="en-IN" dirty="0"/>
              <a:t>Language disorders involve problems in one or more of the five dimensions of language:</a:t>
            </a:r>
          </a:p>
          <a:p>
            <a:pPr lvl="1"/>
            <a:r>
              <a:rPr lang="en-IN" sz="2800" dirty="0"/>
              <a:t>Phonology</a:t>
            </a:r>
          </a:p>
          <a:p>
            <a:pPr lvl="1"/>
            <a:r>
              <a:rPr lang="en-IN" sz="2800" dirty="0"/>
              <a:t>Morphology</a:t>
            </a:r>
          </a:p>
          <a:p>
            <a:pPr lvl="1"/>
            <a:r>
              <a:rPr lang="en-IN" sz="2800" dirty="0"/>
              <a:t>Syntax</a:t>
            </a:r>
          </a:p>
          <a:p>
            <a:pPr lvl="1"/>
            <a:r>
              <a:rPr lang="en-IN" sz="2800" dirty="0"/>
              <a:t>Semantics</a:t>
            </a:r>
          </a:p>
          <a:p>
            <a:pPr lvl="1"/>
            <a:r>
              <a:rPr lang="en-IN" sz="2800" dirty="0"/>
              <a:t>Pragmatics</a:t>
            </a:r>
            <a:endParaRPr lang="en-US" sz="2800" dirty="0"/>
          </a:p>
          <a:p>
            <a:pPr marL="432" indent="0">
              <a:buNone/>
            </a:pPr>
            <a:r>
              <a:rPr lang="en-IN" dirty="0"/>
              <a:t>Language delay implies a child is slow to develop linguistic skills but acquires them in a typical sequence.</a:t>
            </a:r>
          </a:p>
          <a:p>
            <a:pPr marL="432" indent="0">
              <a:buNone/>
            </a:pPr>
            <a:r>
              <a:rPr lang="en-IN" dirty="0"/>
              <a:t>Language disorders suggests a disruption in the usual rate and/or sequence in which specific language skills emerge.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1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A713-BE5C-BF6C-AE10-5C65AEC2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1376"/>
          </a:xfrm>
        </p:spPr>
        <p:txBody>
          <a:bodyPr/>
          <a:lstStyle/>
          <a:p>
            <a:r>
              <a:rPr lang="en-US" b="1" dirty="0"/>
              <a:t>Instructional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2A48A-FD03-CEF4-F654-222A07973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885"/>
            <a:ext cx="11279588" cy="6062068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Articulation and phonological errors:</a:t>
            </a:r>
          </a:p>
          <a:p>
            <a:pPr lvl="1"/>
            <a:r>
              <a:rPr lang="en-IN" sz="2800" dirty="0"/>
              <a:t>Discrimination and production activities</a:t>
            </a:r>
          </a:p>
          <a:p>
            <a:r>
              <a:rPr lang="en-IN" dirty="0"/>
              <a:t>Fluency disorders:</a:t>
            </a:r>
          </a:p>
          <a:p>
            <a:pPr lvl="1"/>
            <a:r>
              <a:rPr lang="en-IN" sz="2800" dirty="0" err="1"/>
              <a:t>Behavioral</a:t>
            </a:r>
            <a:r>
              <a:rPr lang="en-IN" sz="2800" dirty="0"/>
              <a:t> principles and self-monitoring</a:t>
            </a:r>
          </a:p>
          <a:p>
            <a:r>
              <a:rPr lang="en-IN" dirty="0"/>
              <a:t>Voice disorders:</a:t>
            </a:r>
          </a:p>
          <a:p>
            <a:pPr lvl="1"/>
            <a:r>
              <a:rPr lang="en-IN" sz="2800" dirty="0"/>
              <a:t>Medical examination and direct vocal rehabilitation</a:t>
            </a:r>
          </a:p>
          <a:p>
            <a:r>
              <a:rPr lang="en-IN" dirty="0"/>
              <a:t>Language disorders:</a:t>
            </a:r>
          </a:p>
          <a:p>
            <a:pPr lvl="1"/>
            <a:r>
              <a:rPr lang="en-IN" sz="2800" dirty="0"/>
              <a:t>Vocabulary building, naturalistic interventions</a:t>
            </a:r>
            <a:endParaRPr lang="en-US" sz="2800" dirty="0"/>
          </a:p>
          <a:p>
            <a:r>
              <a:rPr lang="en-IN" dirty="0"/>
              <a:t>Augmentative and Alternative Communication (AAC) refers to a diverse set of strategies and methods to assist individuals who cannot meet their communication needs through speech or writing.</a:t>
            </a:r>
          </a:p>
          <a:p>
            <a:pPr lvl="1"/>
            <a:r>
              <a:rPr lang="en-IN" sz="2800" dirty="0"/>
              <a:t>A </a:t>
            </a:r>
            <a:r>
              <a:rPr lang="en-IN" sz="2800" dirty="0" err="1"/>
              <a:t>A</a:t>
            </a:r>
            <a:r>
              <a:rPr lang="en-IN" sz="2800" dirty="0"/>
              <a:t> C entails three aided or unaided components</a:t>
            </a:r>
          </a:p>
          <a:p>
            <a:pPr lvl="2"/>
            <a:r>
              <a:rPr lang="en-IN" sz="2800" dirty="0"/>
              <a:t>A representational symbol set or vocabulary</a:t>
            </a:r>
          </a:p>
          <a:p>
            <a:pPr lvl="2"/>
            <a:r>
              <a:rPr lang="en-IN" sz="2800" dirty="0"/>
              <a:t>A means for selecting the symbols</a:t>
            </a:r>
          </a:p>
          <a:p>
            <a:pPr lvl="2"/>
            <a:r>
              <a:rPr lang="en-IN" sz="2800" dirty="0"/>
              <a:t>A means for transmitting the symbols</a:t>
            </a:r>
          </a:p>
          <a:p>
            <a:r>
              <a:rPr lang="en-IN" dirty="0"/>
              <a:t>Symbol sets and symbol systems for A </a:t>
            </a:r>
            <a:r>
              <a:rPr lang="en-IN" dirty="0" err="1"/>
              <a:t>A</a:t>
            </a:r>
            <a:r>
              <a:rPr lang="en-IN" dirty="0"/>
              <a:t> C</a:t>
            </a:r>
          </a:p>
          <a:p>
            <a:r>
              <a:rPr lang="en-IN" dirty="0"/>
              <a:t>Selecting the symbols</a:t>
            </a:r>
          </a:p>
          <a:p>
            <a:r>
              <a:rPr lang="en-IN" dirty="0"/>
              <a:t>Transmitting the symbols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77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FD42-365A-71A3-5EFA-6D5FAD8E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4642"/>
          </a:xfrm>
        </p:spPr>
        <p:txBody>
          <a:bodyPr/>
          <a:lstStyle/>
          <a:p>
            <a:r>
              <a:rPr lang="en-US" b="1" dirty="0"/>
              <a:t>Accommodations/Modifications for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3C094-88BA-FCAE-4BA9-4033C6CD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811" y="799905"/>
            <a:ext cx="11208026" cy="599845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The most effective support for students with speech impairments is to receive speech therapy given by a speech-language pathologist (SLP). 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Based on speech severity, allow the student to substitute oral assignments with written papers or use other available technologies.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Modify grading based on speech impairment.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Allow the student time to express themselves. Do no interrupt a slow speaker.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Provide the SLP with spelling/vocabulary lists.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Allow the use of assistive technologies.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Develop a procedure for the student to ask for help.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Be a good speech model and speak directly to the student.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Reduce unnecessary classroom noise as much as possible.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9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FD42-365A-71A3-5EFA-6D5FAD8E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r>
              <a:rPr lang="en-US" b="1" dirty="0"/>
              <a:t>Accommodations/Modifications -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3C094-88BA-FCAE-4BA9-4033C6CD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1"/>
            <a:ext cx="11220450" cy="5749924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Students are greatly benefited by receiving language therapy from a speech-language therapist (SLP).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Provide the student with information on topics prior to going over them in class.</a:t>
            </a:r>
            <a:endParaRPr lang="en-US" sz="290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Minimize classroom noises and distractions.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Provide copy of class notes.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Give assignments both orally and written.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Allow extended time for assignments and tests.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Modify the length of assignments.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Provide a private location for testing.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Allow use of adaptive technologies.</a:t>
            </a:r>
            <a:r>
              <a:rPr lang="en-US" sz="2900" dirty="0">
                <a:effectLst/>
              </a:rPr>
              <a:t>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Provide SLP with spelling/vocabulary lists.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Pre-teach words/ideas before using them in a real situation.</a:t>
            </a:r>
            <a:r>
              <a:rPr lang="en-US" sz="2900" dirty="0">
                <a:effectLst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Do not assume understanding of spoken instructions.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Ensure student has a way to appropriately express wants and needs.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Ask open-ended questions.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Present only one concept at a time.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Work at the student's pace.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Use tactic and visual cues (e.g. pictures, 3-D objects).</a:t>
            </a:r>
            <a:r>
              <a:rPr lang="en-US" sz="2900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Use as many hands-on experiences as possible. </a:t>
            </a:r>
            <a:endParaRPr lang="en-US" sz="290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1" dirty="0">
                <a:effectLst/>
              </a:rPr>
              <a:t>Graphic organizers are useful in helping students organize and understand various language concepts.</a:t>
            </a:r>
            <a:r>
              <a:rPr lang="en-US" sz="2900" dirty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2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6C5D0-9F79-B0AB-CB73-AD61B9B5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Placements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1185F-1209-7E65-5DF4-55D666AB7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200" dirty="0"/>
              <a:t>In 2018–2019, 88% of children with speech or language impairments were served in the general education classroom for at least 80% of the school day.</a:t>
            </a:r>
          </a:p>
          <a:p>
            <a:r>
              <a:rPr lang="en-IN" sz="2200" dirty="0"/>
              <a:t>Some examples of service delivery models:</a:t>
            </a:r>
          </a:p>
          <a:p>
            <a:pPr lvl="1"/>
            <a:r>
              <a:rPr lang="en-IN" sz="2200" dirty="0"/>
              <a:t>Monitoring</a:t>
            </a:r>
          </a:p>
          <a:p>
            <a:pPr lvl="1"/>
            <a:r>
              <a:rPr lang="en-IN" sz="2200" dirty="0" err="1"/>
              <a:t>Pullout</a:t>
            </a:r>
            <a:endParaRPr lang="en-IN" sz="2200" dirty="0"/>
          </a:p>
          <a:p>
            <a:pPr lvl="1"/>
            <a:r>
              <a:rPr lang="en-IN" sz="2200" dirty="0"/>
              <a:t>Collaborative Consultation</a:t>
            </a:r>
          </a:p>
          <a:p>
            <a:pPr lvl="1"/>
            <a:r>
              <a:rPr lang="en-IN" sz="2200" dirty="0"/>
              <a:t>Classroom or Curriculum Based</a:t>
            </a:r>
          </a:p>
          <a:p>
            <a:pPr lvl="1"/>
            <a:r>
              <a:rPr lang="en-IN" sz="2200" dirty="0"/>
              <a:t>Separate Classroom</a:t>
            </a:r>
          </a:p>
          <a:p>
            <a:pPr lvl="1"/>
            <a:r>
              <a:rPr lang="en-IN" sz="2200" dirty="0"/>
              <a:t>Community Based</a:t>
            </a:r>
          </a:p>
          <a:p>
            <a:pPr lvl="1"/>
            <a:r>
              <a:rPr lang="en-IN" sz="2200" dirty="0"/>
              <a:t>Combination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7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EB91-2924-2FFF-FF84-828CF3080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4" y="18256"/>
            <a:ext cx="10515600" cy="935902"/>
          </a:xfrm>
        </p:spPr>
        <p:txBody>
          <a:bodyPr/>
          <a:lstStyle/>
          <a:p>
            <a:r>
              <a:rPr lang="en-US" b="1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C249A-2955-2EE4-B54E-5D68A61C3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823760"/>
            <a:ext cx="10515600" cy="594279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IDEA Definition </a:t>
            </a:r>
            <a:r>
              <a:rPr lang="en-US" dirty="0">
                <a:hlinkClick r:id="rId2"/>
              </a:rPr>
              <a:t>§ 300.8 (c) (11)</a:t>
            </a:r>
            <a:endParaRPr lang="en-US" dirty="0"/>
          </a:p>
          <a:p>
            <a:r>
              <a:rPr lang="en-US" dirty="0"/>
              <a:t>Speech or language impairment means a communication disorder, such as stuttering, impaired articulation, a language impairment, or a voice impairment, that adversely affects a child’s educational performance.</a:t>
            </a:r>
          </a:p>
          <a:p>
            <a:r>
              <a:rPr lang="en-IN" dirty="0"/>
              <a:t>Communication is the interactive exchange of information, ideas, feelings, needs, and desires</a:t>
            </a:r>
          </a:p>
          <a:p>
            <a:pPr lvl="1"/>
            <a:r>
              <a:rPr lang="en-IN" dirty="0"/>
              <a:t>Communication involves</a:t>
            </a:r>
          </a:p>
          <a:p>
            <a:pPr lvl="2"/>
            <a:r>
              <a:rPr lang="en-IN" dirty="0"/>
              <a:t>A message</a:t>
            </a:r>
          </a:p>
          <a:p>
            <a:pPr lvl="2"/>
            <a:r>
              <a:rPr lang="en-IN" dirty="0"/>
              <a:t>A sender who expresses the message</a:t>
            </a:r>
          </a:p>
          <a:p>
            <a:pPr lvl="2"/>
            <a:r>
              <a:rPr lang="en-IN" dirty="0"/>
              <a:t>A receiver who responds to the message</a:t>
            </a:r>
          </a:p>
          <a:p>
            <a:pPr lvl="1"/>
            <a:r>
              <a:rPr lang="en-IN" dirty="0"/>
              <a:t>Functions of communication</a:t>
            </a:r>
          </a:p>
          <a:p>
            <a:pPr lvl="2"/>
            <a:r>
              <a:rPr lang="en-IN" dirty="0"/>
              <a:t>Narrating</a:t>
            </a:r>
          </a:p>
          <a:p>
            <a:pPr lvl="2"/>
            <a:r>
              <a:rPr lang="en-IN" dirty="0"/>
              <a:t>Explaining/informing</a:t>
            </a:r>
          </a:p>
          <a:p>
            <a:pPr lvl="2"/>
            <a:r>
              <a:rPr lang="en-IN" dirty="0"/>
              <a:t>Requesting</a:t>
            </a:r>
          </a:p>
          <a:p>
            <a:pPr lvl="2"/>
            <a:r>
              <a:rPr lang="en-IN" dirty="0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EB91-2924-2FFF-FF84-828CF3080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4" y="18256"/>
            <a:ext cx="10515600" cy="935902"/>
          </a:xfrm>
        </p:spPr>
        <p:txBody>
          <a:bodyPr/>
          <a:lstStyle/>
          <a:p>
            <a:r>
              <a:rPr lang="en-US" b="1"/>
              <a:t>Definition Part 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C249A-2955-2EE4-B54E-5D68A61C3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823760"/>
            <a:ext cx="10515600" cy="5942799"/>
          </a:xfrm>
        </p:spPr>
        <p:txBody>
          <a:bodyPr>
            <a:normAutofit fontScale="92500" lnSpcReduction="10000"/>
          </a:bodyPr>
          <a:lstStyle/>
          <a:p>
            <a:r>
              <a:rPr lang="en-IN" sz="2400" dirty="0"/>
              <a:t>Language is a formalized code that a group of people use to communicate with one another.</a:t>
            </a:r>
          </a:p>
          <a:p>
            <a:pPr lvl="1"/>
            <a:r>
              <a:rPr lang="en-IN" dirty="0"/>
              <a:t>The five dimensions of language:</a:t>
            </a:r>
          </a:p>
          <a:p>
            <a:pPr lvl="2"/>
            <a:r>
              <a:rPr lang="en-IN" sz="2400" b="1" dirty="0"/>
              <a:t>Phonology</a:t>
            </a:r>
          </a:p>
          <a:p>
            <a:pPr lvl="2"/>
            <a:r>
              <a:rPr lang="en-IN" sz="2400" b="1" dirty="0"/>
              <a:t>Morphology</a:t>
            </a:r>
          </a:p>
          <a:p>
            <a:pPr lvl="2"/>
            <a:r>
              <a:rPr lang="en-IN" sz="2400" b="1" dirty="0"/>
              <a:t>Syntax</a:t>
            </a:r>
          </a:p>
          <a:p>
            <a:pPr lvl="2"/>
            <a:r>
              <a:rPr lang="en-IN" sz="2400" b="1" dirty="0"/>
              <a:t>Semantics</a:t>
            </a:r>
          </a:p>
          <a:p>
            <a:pPr lvl="2"/>
            <a:r>
              <a:rPr lang="en-IN" sz="2400" b="1" dirty="0"/>
              <a:t>Pragmatics</a:t>
            </a:r>
          </a:p>
          <a:p>
            <a:r>
              <a:rPr lang="en-IN" sz="2400" dirty="0"/>
              <a:t>Dialects are the learned patterns of speech and language appropriate to families and communities.</a:t>
            </a:r>
          </a:p>
          <a:p>
            <a:r>
              <a:rPr lang="en-IN" sz="2400" dirty="0"/>
              <a:t>Speech is the oral production of language.</a:t>
            </a:r>
          </a:p>
          <a:p>
            <a:pPr lvl="1"/>
            <a:r>
              <a:rPr lang="en-IN" dirty="0"/>
              <a:t>Speech sounds are the product of four related processes:</a:t>
            </a:r>
          </a:p>
          <a:p>
            <a:pPr lvl="2"/>
            <a:r>
              <a:rPr lang="en-IN" sz="2400" b="1" dirty="0"/>
              <a:t>Respiration</a:t>
            </a:r>
            <a:r>
              <a:rPr lang="en-IN" sz="2400" dirty="0"/>
              <a:t> – Breathing that provides power</a:t>
            </a:r>
          </a:p>
          <a:p>
            <a:pPr lvl="2"/>
            <a:r>
              <a:rPr lang="en-IN" sz="2400" b="1" dirty="0"/>
              <a:t>Phonation</a:t>
            </a:r>
            <a:r>
              <a:rPr lang="en-IN" sz="2400" dirty="0"/>
              <a:t> – Production of sound by muscle contraction</a:t>
            </a:r>
          </a:p>
          <a:p>
            <a:pPr lvl="2"/>
            <a:r>
              <a:rPr lang="en-IN" sz="2400" b="1" dirty="0"/>
              <a:t>Resonation</a:t>
            </a:r>
            <a:r>
              <a:rPr lang="en-IN" sz="2400" dirty="0"/>
              <a:t> – Sound quality shaped as it passes through the throat, mouth, and sometimes the nasal cavities</a:t>
            </a:r>
          </a:p>
          <a:p>
            <a:pPr lvl="2"/>
            <a:r>
              <a:rPr lang="en-IN" sz="2400" b="1" dirty="0"/>
              <a:t>Articulation</a:t>
            </a:r>
            <a:r>
              <a:rPr lang="en-IN" sz="2400" dirty="0"/>
              <a:t> – Formation of recognizable speech sounds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113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A506-94A3-A03F-AFCC-A1A3482E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9470"/>
          </a:xfrm>
        </p:spPr>
        <p:txBody>
          <a:bodyPr/>
          <a:lstStyle/>
          <a:p>
            <a:r>
              <a:rPr lang="en-US" b="1" dirty="0"/>
              <a:t>Eligibility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BF98-1668-EE15-4D77-70EE32D1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55" y="652008"/>
            <a:ext cx="11858045" cy="6205992"/>
          </a:xfrm>
        </p:spPr>
        <p:txBody>
          <a:bodyPr>
            <a:noAutofit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</a:rPr>
              <a:t>Speech Language Impairment is a clinical term as well as a disability identification. Criteria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for SLI under IDEA requires documentation of educational impact and need for specially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designed instruction and is different from clinical or medical diagnosis. SLI includes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impairments in articulation, language (e.g., expressive, receptive, and pragmatics or social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language), voice, fluency, and swallowing when it impacts the student’s education.</a:t>
            </a:r>
            <a:endParaRPr lang="en-US" sz="2000" dirty="0">
              <a:effectLst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</a:rPr>
              <a:t>When the student’s communication difficulties occur primarily because of another disability,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such as Autism or Intellectual Disability, the team should consider the use of speech as a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related service to address the deficits. Documentation of educational impact should clearly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indicate that while a communication impairment exists, the primary cause is another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disability area. The primary cause of the communication impairment should be described.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Additionally, the team may document any recommendations to the IEP Team to consider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speech language therapy as a related service or highlight areas of educational need. Refer to SLP Services in the Schools: Guidelines for Best Practice (2018) and SLP Services in Schools 2020 Revisions for additional guidance on Speech-Language Impairment evaluation and eligibility determinations.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When addressing the criteria question about socio-cultural dialect or limited English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proficiency being the primary cause, teams should examine the contributions of student’s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dialect or English learner (EL) status to student communication issues. Features of some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dialects or overgeneralization of features from another language (e.g., word order, marking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plurals, tense, or gender) may mistakenly be viewed as an impairment when they are typical for that student’s language system. The team should quantify the amount of impact that is dialect/LEP and what is thought to be a result of a true speech-language impairment.</a:t>
            </a:r>
            <a:br>
              <a:rPr lang="en-US" sz="2000" dirty="0"/>
            </a:br>
            <a:r>
              <a:rPr lang="en-US" sz="2000" dirty="0">
                <a:effectLst/>
                <a:latin typeface="Arial" panose="020B0604020202020204" pitchFamily="34" charset="0"/>
              </a:rPr>
              <a:t>Students may have both language difference and impairment (disorder within difference) and still be eligible if the SLI is a greater issue than dialect or other language difference.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71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5DBC-8DCD-87F8-7CDC-032E274B9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Professional Advocacy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01F4D-5CAB-A3A5-075F-2AA000EB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 Speech-Language-Hearing Association | ASHA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</a:rPr>
              <a:t>The American Speech-Language-Hearing Association (</a:t>
            </a:r>
            <a:r>
              <a:rPr lang="en-US" b="1" i="0" dirty="0">
                <a:solidFill>
                  <a:srgbClr val="333333"/>
                </a:solidFill>
                <a:effectLst/>
              </a:rPr>
              <a:t>ASHA</a:t>
            </a:r>
            <a:r>
              <a:rPr lang="en-US" b="0" i="0" dirty="0">
                <a:solidFill>
                  <a:srgbClr val="333333"/>
                </a:solidFill>
                <a:effectLst/>
              </a:rPr>
              <a:t>) is the national professional, scientific, and credentialing association for 228,000 members and affiliates who are audiologists; speech-language pathologists; speech, language, and hearing scientists; audiology and speech-language pathology support personnel; and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6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26" y="-190145"/>
            <a:ext cx="8229600" cy="1097279"/>
          </a:xfrm>
        </p:spPr>
        <p:txBody>
          <a:bodyPr>
            <a:normAutofit/>
          </a:bodyPr>
          <a:lstStyle/>
          <a:p>
            <a:r>
              <a:rPr lang="en-IN" sz="4400" dirty="0">
                <a:solidFill>
                  <a:schemeClr val="tx1"/>
                </a:solidFill>
              </a:rPr>
              <a:t>Identification and Assessment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7DA2A2-03BB-43A8-9993-FE4549ED58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8891" y="990378"/>
            <a:ext cx="11639384" cy="5784133"/>
          </a:xfrm>
        </p:spPr>
        <p:txBody>
          <a:bodyPr>
            <a:normAutofit/>
          </a:bodyPr>
          <a:lstStyle/>
          <a:p>
            <a:r>
              <a:rPr lang="en-IN" sz="2800" dirty="0"/>
              <a:t>Screening and Teacher Observation</a:t>
            </a:r>
          </a:p>
          <a:p>
            <a:r>
              <a:rPr lang="en-IN" sz="2800" dirty="0"/>
              <a:t>Evaluation Components</a:t>
            </a:r>
          </a:p>
          <a:p>
            <a:pPr lvl="1"/>
            <a:r>
              <a:rPr lang="en-IN" sz="2800" dirty="0"/>
              <a:t>Case history and physical examination</a:t>
            </a:r>
          </a:p>
          <a:p>
            <a:pPr lvl="1"/>
            <a:r>
              <a:rPr lang="en-IN" sz="2800" dirty="0"/>
              <a:t>Articulation</a:t>
            </a:r>
          </a:p>
          <a:p>
            <a:pPr lvl="1"/>
            <a:r>
              <a:rPr lang="en-IN" sz="2800" dirty="0"/>
              <a:t>Hearing</a:t>
            </a:r>
          </a:p>
          <a:p>
            <a:pPr lvl="1"/>
            <a:r>
              <a:rPr lang="en-IN" sz="2800" dirty="0"/>
              <a:t>Phonological awareness and processing</a:t>
            </a:r>
          </a:p>
          <a:p>
            <a:pPr lvl="1"/>
            <a:r>
              <a:rPr lang="en-IN" sz="2800" dirty="0"/>
              <a:t>Vocabulary and overall language development</a:t>
            </a:r>
          </a:p>
          <a:p>
            <a:pPr lvl="1"/>
            <a:r>
              <a:rPr lang="en-IN" sz="2800" dirty="0"/>
              <a:t>Assessment of language function</a:t>
            </a:r>
          </a:p>
          <a:p>
            <a:pPr lvl="1"/>
            <a:r>
              <a:rPr lang="en-IN" sz="2800" dirty="0"/>
              <a:t>Language samples</a:t>
            </a:r>
          </a:p>
          <a:p>
            <a:pPr lvl="1"/>
            <a:r>
              <a:rPr lang="en-IN" sz="2800" dirty="0"/>
              <a:t>Observation in natural settings</a:t>
            </a:r>
          </a:p>
        </p:txBody>
      </p:sp>
    </p:spTree>
    <p:extLst>
      <p:ext uri="{BB962C8B-B14F-4D97-AF65-F5344CB8AC3E}">
        <p14:creationId xmlns:p14="http://schemas.microsoft.com/office/powerpoint/2010/main" val="212830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5D01-166E-4430-C83A-BECB5F0F0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4886"/>
          </a:xfrm>
        </p:spPr>
        <p:txBody>
          <a:bodyPr/>
          <a:lstStyle/>
          <a:p>
            <a:r>
              <a:rPr lang="en-US" b="1" dirty="0"/>
              <a:t>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6B278-20AF-06CD-93E1-6DCC69F96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34888"/>
            <a:ext cx="11287539" cy="5963478"/>
          </a:xfrm>
        </p:spPr>
        <p:txBody>
          <a:bodyPr>
            <a:normAutofit/>
          </a:bodyPr>
          <a:lstStyle/>
          <a:p>
            <a:r>
              <a:rPr lang="en-US" dirty="0"/>
              <a:t>In 2020–21, the number of students ages 3–21 who received special education services under the Individuals with Disabilities Education Act (IDEA) was 7.2 million, or 15 percent of all public school students. </a:t>
            </a:r>
            <a:endParaRPr lang="en-IN" dirty="0"/>
          </a:p>
          <a:p>
            <a:r>
              <a:rPr lang="en-IN" dirty="0"/>
              <a:t>19% of all school-age children in special education, ages 3 through 21 years, received special education under the category of SLI .</a:t>
            </a:r>
          </a:p>
          <a:p>
            <a:r>
              <a:rPr lang="en-IN" dirty="0"/>
              <a:t>SLI  is the second-largest disability category.</a:t>
            </a:r>
          </a:p>
          <a:p>
            <a:r>
              <a:rPr lang="en-IN" dirty="0"/>
              <a:t>Approximately two thirds of school-age children served by S L Ps are boys.</a:t>
            </a:r>
          </a:p>
          <a:p>
            <a:r>
              <a:rPr lang="en-IN" dirty="0"/>
              <a:t>About 50% of children who receive special education services because of a primary disability also have communication disorders.</a:t>
            </a:r>
          </a:p>
          <a:p>
            <a:r>
              <a:rPr lang="en-IN" dirty="0"/>
              <a:t>The percentage of children with speech and language disorders decreases significantly from the earlier to the later school grades.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3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35A410-3981-E577-8461-8F8EE7C03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18255"/>
            <a:ext cx="10515600" cy="885985"/>
          </a:xfrm>
        </p:spPr>
        <p:txBody>
          <a:bodyPr/>
          <a:lstStyle/>
          <a:p>
            <a:r>
              <a:rPr lang="en-US" b="1" dirty="0"/>
              <a:t>Causes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B13376-8469-C440-2475-5B3518BD9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04240"/>
            <a:ext cx="5181600" cy="5272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Speech Impairments</a:t>
            </a:r>
          </a:p>
          <a:p>
            <a:r>
              <a:rPr lang="en-IN" dirty="0"/>
              <a:t>Cleft Palate</a:t>
            </a:r>
          </a:p>
          <a:p>
            <a:r>
              <a:rPr lang="en-IN" dirty="0"/>
              <a:t>Paralysis of the Speech Muscles</a:t>
            </a:r>
          </a:p>
          <a:p>
            <a:r>
              <a:rPr lang="en-IN" dirty="0"/>
              <a:t>Absence of Teeth</a:t>
            </a:r>
          </a:p>
          <a:p>
            <a:r>
              <a:rPr lang="en-IN" dirty="0"/>
              <a:t>Craniofacial Abnormalities</a:t>
            </a:r>
          </a:p>
          <a:p>
            <a:r>
              <a:rPr lang="en-IN" dirty="0"/>
              <a:t>Enlarged Adenoids</a:t>
            </a:r>
          </a:p>
          <a:p>
            <a:r>
              <a:rPr lang="en-IN" dirty="0"/>
              <a:t>Traumatic Brain Injury</a:t>
            </a:r>
          </a:p>
          <a:p>
            <a:r>
              <a:rPr lang="en-IN" dirty="0"/>
              <a:t>Dysarthria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A0E8A-FF2A-A080-6729-0D6734071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04240"/>
            <a:ext cx="5181600" cy="5272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Language Impairments</a:t>
            </a:r>
          </a:p>
          <a:p>
            <a:r>
              <a:rPr lang="en-IN" sz="2800" dirty="0"/>
              <a:t>Developmental and Intellectual Disabilities</a:t>
            </a:r>
          </a:p>
          <a:p>
            <a:r>
              <a:rPr lang="en-IN" sz="2800" dirty="0"/>
              <a:t>Autism</a:t>
            </a:r>
          </a:p>
          <a:p>
            <a:r>
              <a:rPr lang="en-IN" sz="2800" dirty="0"/>
              <a:t>Traumatic Brain Injury</a:t>
            </a:r>
          </a:p>
          <a:p>
            <a:r>
              <a:rPr lang="en-IN" sz="2800" dirty="0"/>
              <a:t>Child Abuse and Neglect</a:t>
            </a:r>
          </a:p>
          <a:p>
            <a:r>
              <a:rPr lang="en-IN" sz="2800" dirty="0"/>
              <a:t>Hearing Loss</a:t>
            </a:r>
          </a:p>
          <a:p>
            <a:r>
              <a:rPr lang="en-IN" sz="2800" dirty="0"/>
              <a:t>Structural Abnormalities of the Speech Mechanism</a:t>
            </a:r>
          </a:p>
          <a:p>
            <a:r>
              <a:rPr lang="en-IN" sz="2800" dirty="0"/>
              <a:t>Aphasia</a:t>
            </a:r>
          </a:p>
          <a:p>
            <a:r>
              <a:rPr lang="en-IN" sz="2800" dirty="0"/>
              <a:t>Genetics</a:t>
            </a:r>
          </a:p>
          <a:p>
            <a:r>
              <a:rPr lang="en-IN" sz="2800" dirty="0"/>
              <a:t>Environmental Influences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1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5AB1-2744-A2F8-3282-48473D18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3609"/>
            <a:ext cx="10515600" cy="1025717"/>
          </a:xfrm>
        </p:spPr>
        <p:txBody>
          <a:bodyPr/>
          <a:lstStyle/>
          <a:p>
            <a:r>
              <a:rPr lang="en-US" b="1" dirty="0"/>
              <a:t>Characteristics – Speech Sound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7B80-FD9A-C49A-B15A-9024672B2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807" y="962107"/>
            <a:ext cx="10515600" cy="6003235"/>
          </a:xfrm>
        </p:spPr>
        <p:txBody>
          <a:bodyPr>
            <a:normAutofit fontScale="92500" lnSpcReduction="20000"/>
          </a:bodyPr>
          <a:lstStyle/>
          <a:p>
            <a:r>
              <a:rPr lang="en-IN" sz="2600" dirty="0"/>
              <a:t>Distortions</a:t>
            </a:r>
          </a:p>
          <a:p>
            <a:r>
              <a:rPr lang="en-IN" sz="2600" dirty="0"/>
              <a:t>Substitutions</a:t>
            </a:r>
          </a:p>
          <a:p>
            <a:r>
              <a:rPr lang="en-IN" sz="2600" dirty="0"/>
              <a:t>Omissions</a:t>
            </a:r>
          </a:p>
          <a:p>
            <a:r>
              <a:rPr lang="en-IN" sz="2600" dirty="0"/>
              <a:t>Additions</a:t>
            </a:r>
          </a:p>
          <a:p>
            <a:r>
              <a:rPr lang="en-IN" sz="2600" dirty="0"/>
              <a:t>Articulation disorders</a:t>
            </a:r>
          </a:p>
          <a:p>
            <a:pPr lvl="1"/>
            <a:r>
              <a:rPr lang="en-IN" sz="2600" dirty="0"/>
              <a:t>A child is not able to produce a given sound physically because that sound is not in his repertoire</a:t>
            </a:r>
          </a:p>
          <a:p>
            <a:r>
              <a:rPr lang="en-IN" sz="2600" dirty="0"/>
              <a:t>Phonological disorders</a:t>
            </a:r>
          </a:p>
          <a:p>
            <a:pPr lvl="1"/>
            <a:r>
              <a:rPr lang="en-IN" sz="2600" dirty="0"/>
              <a:t>A child has the ability to produce a given sound and does so correctly in some instances but not in others</a:t>
            </a:r>
          </a:p>
          <a:p>
            <a:r>
              <a:rPr lang="en-IN" sz="2600" dirty="0"/>
              <a:t>Fluency disorder is an interruption in the flow of speaking characterized by atypical rate, rhythm, and repetition in sounds, syllables, words, and phrases.</a:t>
            </a:r>
          </a:p>
          <a:p>
            <a:pPr lvl="1"/>
            <a:r>
              <a:rPr lang="en-IN" sz="2600" dirty="0"/>
              <a:t>Stuttering and cluttering are examples</a:t>
            </a:r>
          </a:p>
          <a:p>
            <a:r>
              <a:rPr lang="en-IN" sz="2600" dirty="0"/>
              <a:t>Voice disorders</a:t>
            </a:r>
          </a:p>
          <a:p>
            <a:pPr lvl="1"/>
            <a:r>
              <a:rPr lang="en-IN" sz="2600" dirty="0"/>
              <a:t>A phonation disorder causes the voice to sound breathy, hoarse, husky, or strained</a:t>
            </a:r>
          </a:p>
          <a:p>
            <a:pPr lvl="1"/>
            <a:r>
              <a:rPr lang="en-IN" sz="2600" dirty="0"/>
              <a:t>Resonance disorders result in hypernasality or </a:t>
            </a:r>
            <a:r>
              <a:rPr lang="en-IN" sz="2600" dirty="0" err="1"/>
              <a:t>hyponasality</a:t>
            </a:r>
            <a:endParaRPr lang="en-IN" sz="2600" dirty="0"/>
          </a:p>
          <a:p>
            <a:pPr lvl="1"/>
            <a:endParaRPr lang="en-IN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6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1444</Words>
  <Application>Microsoft Office PowerPoint</Application>
  <PresentationFormat>Widescreen</PresentationFormat>
  <Paragraphs>152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Speech/Language Impairment</vt:lpstr>
      <vt:lpstr>Definition</vt:lpstr>
      <vt:lpstr>Definition Part 2</vt:lpstr>
      <vt:lpstr>Eligibility Criteria</vt:lpstr>
      <vt:lpstr>Professional Advocacy Organizations</vt:lpstr>
      <vt:lpstr>Identification and Assessment</vt:lpstr>
      <vt:lpstr>Prevalence</vt:lpstr>
      <vt:lpstr>Causes</vt:lpstr>
      <vt:lpstr>Characteristics – Speech Sound Errors</vt:lpstr>
      <vt:lpstr>Characteristics – Language Disorders</vt:lpstr>
      <vt:lpstr>Instructional Strategies</vt:lpstr>
      <vt:lpstr>Accommodations/Modifications for Speech</vt:lpstr>
      <vt:lpstr>Accommodations/Modifications - Language</vt:lpstr>
      <vt:lpstr>Placements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 Spectrum Disorder</dc:title>
  <dc:creator>Butler, C.J.</dc:creator>
  <cp:lastModifiedBy>Kim Sopko</cp:lastModifiedBy>
  <cp:revision>3</cp:revision>
  <dcterms:created xsi:type="dcterms:W3CDTF">2023-03-01T17:41:03Z</dcterms:created>
  <dcterms:modified xsi:type="dcterms:W3CDTF">2023-03-07T23:44:27Z</dcterms:modified>
</cp:coreProperties>
</file>