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16"/>
  </p:notesMasterIdLst>
  <p:sldIdLst>
    <p:sldId id="257" r:id="rId2"/>
    <p:sldId id="277" r:id="rId3"/>
    <p:sldId id="270" r:id="rId4"/>
    <p:sldId id="271" r:id="rId5"/>
    <p:sldId id="272" r:id="rId6"/>
    <p:sldId id="274" r:id="rId7"/>
    <p:sldId id="283" r:id="rId8"/>
    <p:sldId id="266" r:id="rId9"/>
    <p:sldId id="258" r:id="rId10"/>
    <p:sldId id="278" r:id="rId11"/>
    <p:sldId id="267" r:id="rId12"/>
    <p:sldId id="269" r:id="rId13"/>
    <p:sldId id="280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BFD2F-C677-6A4E-B7EB-D16216E67C00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D6AB3-06F4-9A4C-BDF8-4F9CC7FF9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EEA133-6DDF-6247-AD23-7E42CB48D34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56DE6B-5705-F74E-9119-0D297BD6C1F2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36E5ED-9D3C-494C-B607-25C78920103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F2B218-B4E5-364B-81BA-798E1BDABD2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EB32AF-7D68-F14B-966B-BB707C4F5445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C578-91CA-F042-8385-D9D901356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5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35707-3DFB-E849-9B39-52AF2DE9E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7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A6838-7808-5747-9788-127D9B117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A75888A-0EB8-8B49-AA0E-ABDC196FBAE1}" type="datetimeFigureOut">
              <a:rPr lang="en-US" smtClean="0"/>
              <a:t>5/5/22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F38FC4F-5C58-844F-BC07-47FCD80491CC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ADVERB (SUBORDINATE) CLAUSES: </a:t>
            </a:r>
            <a:br>
              <a:rPr lang="en-US" dirty="0"/>
            </a:br>
            <a:r>
              <a:rPr lang="en-US" dirty="0"/>
              <a:t>BOBUB IS WA WA WA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6" name="Picture Placeholder 5" descr="Screen Shot 2015-12-28 at 11.55.47 A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5" r="-8615"/>
          <a:stretch/>
        </p:blipFill>
        <p:spPr>
          <a:xfrm>
            <a:off x="304800" y="211138"/>
            <a:ext cx="7874799" cy="4360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831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Three points to remember about adverb clauses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B1A35A"/>
                </a:solidFill>
              </a:rPr>
              <a:t>BOBUB IS WA WA WA</a:t>
            </a:r>
          </a:p>
          <a:p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efore</a:t>
            </a:r>
          </a:p>
          <a:p>
            <a:r>
              <a:rPr lang="en-US" dirty="0">
                <a:solidFill>
                  <a:srgbClr val="B1A35A"/>
                </a:solidFill>
              </a:rPr>
              <a:t>O</a:t>
            </a:r>
            <a:r>
              <a:rPr lang="en-US" dirty="0"/>
              <a:t>nce</a:t>
            </a:r>
          </a:p>
          <a:p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ecause</a:t>
            </a:r>
          </a:p>
          <a:p>
            <a:r>
              <a:rPr lang="en-US" dirty="0">
                <a:solidFill>
                  <a:srgbClr val="B1A35A"/>
                </a:solidFill>
              </a:rPr>
              <a:t>U</a:t>
            </a:r>
            <a:r>
              <a:rPr lang="en-US" dirty="0"/>
              <a:t>ntil</a:t>
            </a:r>
          </a:p>
          <a:p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y the time</a:t>
            </a:r>
          </a:p>
          <a:p>
            <a:r>
              <a:rPr lang="en-US" dirty="0">
                <a:solidFill>
                  <a:srgbClr val="B1A35A"/>
                </a:solidFill>
              </a:rPr>
              <a:t>I</a:t>
            </a:r>
            <a:r>
              <a:rPr lang="en-US" dirty="0"/>
              <a:t>f</a:t>
            </a:r>
          </a:p>
          <a:p>
            <a:r>
              <a:rPr lang="en-US" dirty="0">
                <a:solidFill>
                  <a:srgbClr val="B1A35A"/>
                </a:solidFill>
              </a:rPr>
              <a:t>S</a:t>
            </a:r>
            <a:r>
              <a:rPr lang="en-US" dirty="0"/>
              <a:t>ince</a:t>
            </a:r>
          </a:p>
          <a:p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hen </a:t>
            </a:r>
          </a:p>
          <a:p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fter</a:t>
            </a:r>
          </a:p>
          <a:p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hile</a:t>
            </a:r>
          </a:p>
          <a:p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s</a:t>
            </a:r>
          </a:p>
          <a:p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henever </a:t>
            </a:r>
          </a:p>
          <a:p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lthough </a:t>
            </a:r>
          </a:p>
        </p:txBody>
      </p:sp>
      <p:pic>
        <p:nvPicPr>
          <p:cNvPr id="11" name="Content Placeholder 10" descr="Screen Shot 2015-12-28 at 11.56.02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68" b="-37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825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000" dirty="0"/>
              <a:t>(1)There will ALWAYS be two subjects and two verbs in a sentence with an adverb clause, </a:t>
            </a:r>
            <a:br>
              <a:rPr lang="en-US" sz="2000" dirty="0"/>
            </a:br>
            <a:r>
              <a:rPr lang="en-US" sz="2000" b="1" dirty="0"/>
              <a:t>even if the subject is the same in both parts</a:t>
            </a:r>
            <a:r>
              <a:rPr lang="en-US" sz="2000" dirty="0"/>
              <a:t>.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Because   I  was  tired,  I     took   a nap.</a:t>
            </a:r>
          </a:p>
          <a:p>
            <a:pPr eaLnBrk="1" hangingPunct="1">
              <a:buFontTx/>
              <a:buNone/>
              <a:defRPr/>
            </a:pPr>
            <a:r>
              <a:rPr lang="en-US" sz="1300" dirty="0"/>
              <a:t>                                        </a:t>
            </a:r>
            <a:r>
              <a:rPr lang="en-US" sz="1300" dirty="0">
                <a:solidFill>
                  <a:srgbClr val="B1A35A"/>
                </a:solidFill>
              </a:rPr>
              <a:t>subject</a:t>
            </a:r>
            <a:r>
              <a:rPr lang="en-US" sz="1300" dirty="0"/>
              <a:t>      </a:t>
            </a:r>
            <a:r>
              <a:rPr lang="en-US" sz="1300" dirty="0">
                <a:solidFill>
                  <a:srgbClr val="B1A35A"/>
                </a:solidFill>
              </a:rPr>
              <a:t>verb</a:t>
            </a:r>
            <a:r>
              <a:rPr lang="en-US" sz="1300" dirty="0"/>
              <a:t>                        </a:t>
            </a:r>
            <a:r>
              <a:rPr lang="en-US" sz="1300" dirty="0">
                <a:solidFill>
                  <a:srgbClr val="B1A35A"/>
                </a:solidFill>
              </a:rPr>
              <a:t>subject</a:t>
            </a:r>
            <a:r>
              <a:rPr lang="en-US" sz="1300" dirty="0"/>
              <a:t>         </a:t>
            </a:r>
            <a:r>
              <a:rPr lang="en-US" sz="1300" dirty="0">
                <a:solidFill>
                  <a:srgbClr val="B1A35A"/>
                </a:solidFill>
              </a:rPr>
              <a:t>verb</a:t>
            </a:r>
            <a:endParaRPr lang="en-US" sz="2800" dirty="0">
              <a:solidFill>
                <a:srgbClr val="B1A35A"/>
              </a:solidFill>
            </a:endParaRPr>
          </a:p>
        </p:txBody>
      </p:sp>
      <p:pic>
        <p:nvPicPr>
          <p:cNvPr id="5" name="Content Placeholder 4" descr="A person lying on a bed with a dog&#10;&#10;Description automatically generated with medium confidence">
            <a:extLst>
              <a:ext uri="{FF2B5EF4-FFF2-40B4-BE49-F238E27FC236}">
                <a16:creationId xmlns:a16="http://schemas.microsoft.com/office/drawing/2014/main" id="{78062E04-24E0-66E4-F567-05F9DB455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49811" y="3502350"/>
            <a:ext cx="3661133" cy="2746050"/>
          </a:xfrm>
        </p:spPr>
      </p:pic>
    </p:spTree>
    <p:extLst>
      <p:ext uri="{BB962C8B-B14F-4D97-AF65-F5344CB8AC3E}">
        <p14:creationId xmlns:p14="http://schemas.microsoft.com/office/powerpoint/2010/main" val="304794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73"/>
            <a:ext cx="7772400" cy="127632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000" dirty="0"/>
              <a:t>(2) An adverb clause must ALWAYS be connected to an independent clause. It can’t stand by itself. </a:t>
            </a:r>
            <a:br>
              <a:rPr lang="en-US" sz="2000" dirty="0"/>
            </a:br>
            <a:r>
              <a:rPr lang="en-US" sz="2000" dirty="0"/>
              <a:t>(This is called a fragment.) You can recognize an adverb clause because it begins with a marker word.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sz="2400" b="1" dirty="0">
                <a:solidFill>
                  <a:srgbClr val="B1A35A"/>
                </a:solidFill>
              </a:rPr>
              <a:t>INCORRECT</a:t>
            </a:r>
            <a:r>
              <a:rPr lang="en-US" sz="2400" b="1" dirty="0"/>
              <a:t>: </a:t>
            </a:r>
            <a:r>
              <a:rPr lang="en-US" sz="2400" dirty="0"/>
              <a:t>Because it was cold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FF0000"/>
                </a:solidFill>
              </a:rPr>
              <a:t> M</a:t>
            </a:r>
            <a:r>
              <a:rPr lang="en-US" sz="2400" dirty="0"/>
              <a:t>y son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/>
              <a:t>wore a warm hat and wrapped a blanket around himself. </a:t>
            </a:r>
          </a:p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eaLnBrk="1" hangingPunct="1">
              <a:buFontTx/>
              <a:buNone/>
              <a:defRPr/>
            </a:pPr>
            <a:r>
              <a:rPr lang="en-US" sz="2400" b="1" dirty="0">
                <a:solidFill>
                  <a:srgbClr val="B1A35A"/>
                </a:solidFill>
              </a:rPr>
              <a:t>CORRECT</a:t>
            </a:r>
            <a:r>
              <a:rPr lang="en-US" sz="2400" b="1" dirty="0"/>
              <a:t>: </a:t>
            </a:r>
            <a:r>
              <a:rPr lang="en-US" sz="2400" dirty="0"/>
              <a:t>Because it was cold</a:t>
            </a:r>
            <a:r>
              <a:rPr lang="en-US" sz="48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m</a:t>
            </a:r>
            <a:r>
              <a:rPr lang="en-US" sz="2400" dirty="0"/>
              <a:t>y son wore a warm hat and wrapped a blanket around himself.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0246" y="15478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5" descr="A person standing in fron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EF293E2E-D6F7-8AAE-A65F-D7F2A05DE7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99158" y="1856616"/>
            <a:ext cx="3477842" cy="2318787"/>
          </a:xfrm>
        </p:spPr>
      </p:pic>
    </p:spTree>
    <p:extLst>
      <p:ext uri="{BB962C8B-B14F-4D97-AF65-F5344CB8AC3E}">
        <p14:creationId xmlns:p14="http://schemas.microsoft.com/office/powerpoint/2010/main" val="16593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98"/>
            <a:ext cx="8229600" cy="1264238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(3) An adverb clause can come </a:t>
            </a:r>
            <a:br>
              <a:rPr lang="en-US" sz="2000" dirty="0"/>
            </a:br>
            <a:r>
              <a:rPr lang="en-US" sz="2000" dirty="0"/>
              <a:t>before or after the independent clause.  </a:t>
            </a:r>
            <a:br>
              <a:rPr lang="en-US" sz="2000" dirty="0"/>
            </a:br>
            <a:r>
              <a:rPr lang="en-US" sz="2000" dirty="0"/>
              <a:t>* The punctuation is different for each position, but </a:t>
            </a:r>
            <a:br>
              <a:rPr lang="en-US" sz="2000" dirty="0"/>
            </a:br>
            <a:r>
              <a:rPr lang="en-US" sz="2000" dirty="0"/>
              <a:t>the meaning is the same.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* </a:t>
            </a:r>
            <a:r>
              <a:rPr lang="en-US" sz="2000" dirty="0">
                <a:solidFill>
                  <a:srgbClr val="0000FF"/>
                </a:solidFill>
              </a:rPr>
              <a:t>Although</a:t>
            </a:r>
            <a:r>
              <a:rPr lang="en-US" sz="2000" dirty="0"/>
              <a:t> Buddy hates water</a:t>
            </a:r>
            <a:r>
              <a:rPr lang="en-US" sz="4000" dirty="0">
                <a:solidFill>
                  <a:srgbClr val="0000FF"/>
                </a:solidFill>
              </a:rPr>
              <a:t>,</a:t>
            </a:r>
            <a:r>
              <a:rPr lang="en-US" sz="2000" dirty="0"/>
              <a:t> I </a:t>
            </a:r>
          </a:p>
          <a:p>
            <a:pPr marL="0" indent="0">
              <a:buNone/>
            </a:pPr>
            <a:r>
              <a:rPr lang="en-US" sz="1400" dirty="0"/>
              <a:t> 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marker  in front                                       comma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/>
              <a:t>had to give him a bath.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>
                <a:solidFill>
                  <a:srgbClr val="B1A35A"/>
                </a:solidFill>
              </a:rPr>
              <a:t>(AC first </a:t>
            </a:r>
            <a:r>
              <a:rPr lang="en-US" sz="2000" i="1" dirty="0">
                <a:solidFill>
                  <a:srgbClr val="B1A35A"/>
                </a:solidFill>
                <a:sym typeface="Wingdings"/>
              </a:rPr>
              <a:t> comma at the end of the clause)</a:t>
            </a:r>
          </a:p>
          <a:p>
            <a:pPr marL="0" indent="0">
              <a:buNone/>
            </a:pPr>
            <a:endParaRPr lang="en-US" sz="2000" i="1" dirty="0">
              <a:sym typeface="Wingdings"/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0000"/>
                </a:solidFill>
                <a:sym typeface="Wingdings"/>
              </a:rPr>
              <a:t>***************************</a:t>
            </a:r>
            <a:endParaRPr lang="en-US" sz="20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I had to give Buddy a bath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although</a:t>
            </a:r>
            <a:r>
              <a:rPr lang="en-US" sz="2000" dirty="0"/>
              <a:t> he hates water.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B1A35A"/>
                </a:solidFill>
              </a:rPr>
              <a:t>marker in the middle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i="1" dirty="0">
                <a:solidFill>
                  <a:srgbClr val="B1A35A"/>
                </a:solidFill>
              </a:rPr>
              <a:t>(AC second </a:t>
            </a:r>
            <a:r>
              <a:rPr lang="en-US" sz="2000" i="1" dirty="0">
                <a:solidFill>
                  <a:srgbClr val="B1A35A"/>
                </a:solidFill>
                <a:sym typeface="Wingdings"/>
              </a:rPr>
              <a:t> No comma)</a:t>
            </a:r>
            <a:endParaRPr lang="en-US" sz="2000" i="1" dirty="0">
              <a:solidFill>
                <a:srgbClr val="B1A35A"/>
              </a:solidFill>
            </a:endParaRPr>
          </a:p>
        </p:txBody>
      </p:sp>
      <p:pic>
        <p:nvPicPr>
          <p:cNvPr id="6" name="Content Placeholder 5" descr="A dog in a bathtub&#10;&#10;Description automatically generated">
            <a:extLst>
              <a:ext uri="{FF2B5EF4-FFF2-40B4-BE49-F238E27FC236}">
                <a16:creationId xmlns:a16="http://schemas.microsoft.com/office/drawing/2014/main" id="{F0B37E54-19B5-6849-BA25-5915154576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05819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  <a:p>
            <a:r>
              <a:rPr lang="en-US"/>
              <a:t>Adverb </a:t>
            </a:r>
            <a:r>
              <a:rPr lang="en-US" dirty="0"/>
              <a:t>clauses are dependent clauses; they cannot stand alone.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will always have two subjects and two verbs when using an adverb clause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 adverb clause can come before or after the independent clause, but the punctuation is different for each position.</a:t>
            </a:r>
          </a:p>
          <a:p>
            <a:endParaRPr lang="en-US" dirty="0"/>
          </a:p>
          <a:p>
            <a:pPr lvl="1"/>
            <a:r>
              <a:rPr lang="en-US" sz="3400" dirty="0"/>
              <a:t>BOBUB in front = use a comma at the end of the adverb clause</a:t>
            </a:r>
          </a:p>
          <a:p>
            <a:pPr lvl="1"/>
            <a:r>
              <a:rPr lang="en-US" sz="3400" dirty="0"/>
              <a:t>BOBUB in the middle = no comma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can remember this group with BOBUB IS WA WA WA</a:t>
            </a:r>
          </a:p>
        </p:txBody>
      </p:sp>
      <p:pic>
        <p:nvPicPr>
          <p:cNvPr id="9" name="Content Placeholder 8" descr="Screen Shot 2015-12-28 at 11.55.47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81" b="-33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712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Before we talk about </a:t>
            </a:r>
            <a:r>
              <a:rPr lang="en-US" sz="2400" dirty="0">
                <a:solidFill>
                  <a:srgbClr val="B1A35A"/>
                </a:solidFill>
              </a:rPr>
              <a:t>adverb clauses</a:t>
            </a:r>
            <a:r>
              <a:rPr lang="en-US" sz="2400" dirty="0"/>
              <a:t>, we need to understand how sentences go together. </a:t>
            </a:r>
            <a:br>
              <a:rPr lang="en-US" sz="2400" dirty="0"/>
            </a:br>
            <a:r>
              <a:rPr lang="en-US" sz="2400" dirty="0"/>
              <a:t>Every English sentence is like a tree. </a:t>
            </a:r>
          </a:p>
        </p:txBody>
      </p:sp>
      <p:pic>
        <p:nvPicPr>
          <p:cNvPr id="15" name="Content Placeholder 1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EFDE0C4D-E80D-C52A-4E61-05204C6F7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342" y="1646238"/>
            <a:ext cx="6833315" cy="4525962"/>
          </a:xfrm>
        </p:spPr>
      </p:pic>
    </p:spTree>
    <p:extLst>
      <p:ext uri="{BB962C8B-B14F-4D97-AF65-F5344CB8AC3E}">
        <p14:creationId xmlns:p14="http://schemas.microsoft.com/office/powerpoint/2010/main" val="35138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tree has a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trunk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; </a:t>
            </a:r>
            <a:b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sentence has an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independent clause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 trunk and roots, you cannot have a living tree. </a:t>
            </a: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an independent clause, you cannot begin to build a complete sentence. </a:t>
            </a:r>
          </a:p>
        </p:txBody>
      </p:sp>
      <p:pic>
        <p:nvPicPr>
          <p:cNvPr id="18" name="Content Placeholder 17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BD9EA783-B301-8DE8-8F9B-9B6B52695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7074" y="1809524"/>
            <a:ext cx="3017308" cy="4525962"/>
          </a:xfrm>
        </p:spPr>
      </p:pic>
    </p:spTree>
    <p:extLst>
      <p:ext uri="{BB962C8B-B14F-4D97-AF65-F5344CB8AC3E}">
        <p14:creationId xmlns:p14="http://schemas.microsoft.com/office/powerpoint/2010/main" val="40638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makes</a:t>
            </a:r>
            <a:r>
              <a:rPr lang="en-US" sz="2800" dirty="0">
                <a:latin typeface="Rockwell" charset="0"/>
              </a:rPr>
              <a:t> lunch.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  <a:endParaRPr lang="en-US" sz="2800" dirty="0">
              <a:solidFill>
                <a:srgbClr val="B1A35A"/>
              </a:solidFill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 dependent clause?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ea typeface="+mn-ea"/>
                <a:cs typeface="+mn-cs"/>
              </a:rPr>
              <a:t>A </a:t>
            </a:r>
            <a:r>
              <a:rPr lang="en-US" dirty="0">
                <a:solidFill>
                  <a:srgbClr val="B1A35A"/>
                </a:solidFill>
                <a:ea typeface="+mn-ea"/>
                <a:cs typeface="+mn-cs"/>
              </a:rPr>
              <a:t>dependent clause </a:t>
            </a:r>
            <a:r>
              <a:rPr lang="en-US" dirty="0">
                <a:ea typeface="+mn-ea"/>
                <a:cs typeface="+mn-cs"/>
              </a:rPr>
              <a:t>is a group of words that: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Contains a subject and a verb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Cannot stand alone</a:t>
            </a:r>
            <a:r>
              <a:rPr lang="en-US" sz="2000" b="1" dirty="0">
                <a:solidFill>
                  <a:srgbClr val="B1A35A"/>
                </a:solidFill>
                <a:ea typeface="+mn-ea"/>
              </a:rPr>
              <a:t>; </a:t>
            </a:r>
            <a:r>
              <a:rPr lang="en-US" sz="2000" b="1" u="sng" dirty="0">
                <a:solidFill>
                  <a:srgbClr val="B1A35A"/>
                </a:solidFill>
                <a:ea typeface="+mn-ea"/>
              </a:rPr>
              <a:t>it must stay connected </a:t>
            </a:r>
            <a:r>
              <a:rPr lang="en-US" sz="2000" dirty="0">
                <a:solidFill>
                  <a:srgbClr val="B1A35A"/>
                </a:solidFill>
                <a:ea typeface="+mn-ea"/>
              </a:rPr>
              <a:t>to an independent clause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Uses a marker word at the front to show where the clause begins</a:t>
            </a: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3BF5C26-5AA6-AFBB-5D59-B361ABA34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47942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These are examples of </a:t>
            </a:r>
            <a:b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adverb dependent clauses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+mn-ea"/>
              </a:rPr>
              <a:t>fter</a:t>
            </a:r>
            <a:r>
              <a:rPr lang="en-US" sz="2000" dirty="0">
                <a:ea typeface="+mn-ea"/>
              </a:rPr>
              <a:t> 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because</a:t>
            </a:r>
            <a:r>
              <a:rPr lang="en-US" sz="2000" dirty="0"/>
              <a:t> 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w</a:t>
            </a:r>
            <a:r>
              <a:rPr lang="en-US" sz="2000" dirty="0">
                <a:solidFill>
                  <a:srgbClr val="B1A35A"/>
                </a:solidFill>
                <a:ea typeface="+mn-ea"/>
              </a:rPr>
              <a:t>hen</a:t>
            </a:r>
            <a:r>
              <a:rPr lang="en-US" sz="2000" dirty="0">
                <a:ea typeface="+mn-ea"/>
              </a:rPr>
              <a:t> 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since</a:t>
            </a:r>
            <a:r>
              <a:rPr lang="en-US" sz="2000" dirty="0"/>
              <a:t> 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o</a:t>
            </a:r>
            <a:r>
              <a:rPr lang="en-US" sz="2000" dirty="0">
                <a:solidFill>
                  <a:srgbClr val="B1A35A"/>
                </a:solidFill>
                <a:ea typeface="+mn-ea"/>
              </a:rPr>
              <a:t>nce</a:t>
            </a:r>
            <a:r>
              <a:rPr lang="en-US" sz="2000" dirty="0">
                <a:ea typeface="+mn-ea"/>
              </a:rPr>
              <a:t> 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>
              <a:ea typeface="+mn-ea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All of these need to be </a:t>
            </a:r>
            <a:r>
              <a:rPr lang="en-US" sz="2000" i="1" u="sng" dirty="0"/>
              <a:t>attached</a:t>
            </a:r>
            <a:r>
              <a:rPr lang="en-US" sz="2000" dirty="0"/>
              <a:t> to an </a:t>
            </a:r>
            <a:r>
              <a:rPr lang="en-US" sz="2000" dirty="0">
                <a:solidFill>
                  <a:srgbClr val="0000FF"/>
                </a:solidFill>
              </a:rPr>
              <a:t>independent clause </a:t>
            </a:r>
            <a:r>
              <a:rPr lang="en-US" sz="2000" dirty="0"/>
              <a:t>because they begin with the adverb clause marker words.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          </a:t>
            </a:r>
            <a:r>
              <a:rPr lang="en-US" sz="2000" dirty="0">
                <a:solidFill>
                  <a:srgbClr val="0000FF"/>
                </a:solidFill>
              </a:rPr>
              <a:t> he fell to the ground.</a:t>
            </a: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C8D98B-648A-0B8F-5AA4-B170626D72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310587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BOBUB IS WA WA WA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Each kind of dependent clause has its own marker words and punctuation rules. You can remember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Adverb Clause Markers </a:t>
            </a:r>
            <a:r>
              <a:rPr lang="en-US" dirty="0"/>
              <a:t>and their punctuation with </a:t>
            </a:r>
            <a:r>
              <a:rPr lang="en-US" dirty="0">
                <a:solidFill>
                  <a:srgbClr val="B1A35A"/>
                </a:solidFill>
              </a:rPr>
              <a:t>BOBUB IS WA WA WA.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efore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O</a:t>
            </a:r>
            <a:r>
              <a:rPr lang="en-US" dirty="0"/>
              <a:t>nce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ecause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U</a:t>
            </a:r>
            <a:r>
              <a:rPr lang="en-US" dirty="0"/>
              <a:t>ntil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B</a:t>
            </a:r>
            <a:r>
              <a:rPr lang="en-US" dirty="0"/>
              <a:t>y the time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I</a:t>
            </a:r>
            <a:r>
              <a:rPr lang="en-US" dirty="0"/>
              <a:t>f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S</a:t>
            </a:r>
            <a:r>
              <a:rPr lang="en-US" dirty="0"/>
              <a:t>ince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hen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fter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hile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s   (These two are together because they both take progressive – ING verbs)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W</a:t>
            </a:r>
            <a:r>
              <a:rPr lang="en-US" dirty="0"/>
              <a:t>henever (represents ALL -ever words: whatever, whenever, etc.)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B1A35A"/>
                </a:solidFill>
              </a:rPr>
              <a:t>A</a:t>
            </a:r>
            <a:r>
              <a:rPr lang="en-US" dirty="0"/>
              <a:t>lthough (represents ALL though words: even though, though)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9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This is a sentence with an adverb (BOBUB) clause: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54026" y="1981200"/>
            <a:ext cx="38100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 * </a:t>
            </a:r>
            <a:r>
              <a:rPr lang="en-US" sz="2000" dirty="0"/>
              <a:t>After      he        makes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700" dirty="0"/>
              <a:t>    </a:t>
            </a:r>
            <a:r>
              <a:rPr lang="en-US" sz="1700" dirty="0">
                <a:solidFill>
                  <a:schemeClr val="accent5">
                    <a:lumMod val="75000"/>
                  </a:schemeClr>
                </a:solidFill>
              </a:rPr>
              <a:t> marker    subject      verb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lunch, Tom has dessert.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/>
              <a:t>		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/>
              <a:t>or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/>
              <a:t>*  Tom has dessert    after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marker </a:t>
            </a:r>
            <a:endParaRPr lang="en-US" sz="1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/>
              <a:t>he     makes   lunch.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subject      verb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/>
          </a:p>
        </p:txBody>
      </p:sp>
      <p:pic>
        <p:nvPicPr>
          <p:cNvPr id="5" name="Content Placeholder 4" descr="A picture containing indoor, food, dessert, plant&#10;&#10;Description automatically generated">
            <a:extLst>
              <a:ext uri="{FF2B5EF4-FFF2-40B4-BE49-F238E27FC236}">
                <a16:creationId xmlns:a16="http://schemas.microsoft.com/office/drawing/2014/main" id="{16A37834-58F5-C613-B2AF-A2DD005532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4015" y="1981200"/>
            <a:ext cx="2313570" cy="4114800"/>
          </a:xfrm>
        </p:spPr>
      </p:pic>
    </p:spTree>
    <p:extLst>
      <p:ext uri="{BB962C8B-B14F-4D97-AF65-F5344CB8AC3E}">
        <p14:creationId xmlns:p14="http://schemas.microsoft.com/office/powerpoint/2010/main" val="976667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447</TotalTime>
  <Words>728</Words>
  <Application>Microsoft Macintosh PowerPoint</Application>
  <PresentationFormat>On-screen Show (4:3)</PresentationFormat>
  <Paragraphs>128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Rockwell</vt:lpstr>
      <vt:lpstr>Wingdings 2</vt:lpstr>
      <vt:lpstr>Foundry</vt:lpstr>
      <vt:lpstr>ADVERB (SUBORDINATE) CLAUSES:  BOBUB IS WA WA WA</vt:lpstr>
      <vt:lpstr>Before we talk about adverb clauses, we need to understand how sentences go together.  Every English sentence is like a tree. </vt:lpstr>
      <vt:lpstr>Every tree has a trunk;  every sentence has an independent clause.</vt:lpstr>
      <vt:lpstr>What is an independent clause?</vt:lpstr>
      <vt:lpstr>This is an independent clause:</vt:lpstr>
      <vt:lpstr>What is a dependent clause?</vt:lpstr>
      <vt:lpstr>These are examples of  adverb dependent clauses</vt:lpstr>
      <vt:lpstr>BOBUB IS WA WA WA</vt:lpstr>
      <vt:lpstr>This is a sentence with an adverb (BOBUB) clause:</vt:lpstr>
      <vt:lpstr>Three points to remember about adverb clauses</vt:lpstr>
      <vt:lpstr>(1)There will ALWAYS be two subjects and two verbs in a sentence with an adverb clause,  even if the subject is the same in both parts.</vt:lpstr>
      <vt:lpstr>(2) An adverb clause must ALWAYS be connected to an independent clause. It can’t stand by itself.  (This is called a fragment.) You can recognize an adverb clause because it begins with a marker word.</vt:lpstr>
      <vt:lpstr>(3) An adverb clause can come  before or after the independent clause.   * The punctuation is different for each position, but  the meaning is the same.</vt:lpstr>
      <vt:lpstr>In summary: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ADVERB CLAUSES</dc:title>
  <dc:creator>Elaine George</dc:creator>
  <cp:lastModifiedBy>Elaine George</cp:lastModifiedBy>
  <cp:revision>39</cp:revision>
  <dcterms:created xsi:type="dcterms:W3CDTF">2015-12-25T18:04:07Z</dcterms:created>
  <dcterms:modified xsi:type="dcterms:W3CDTF">2022-05-06T00:37:56Z</dcterms:modified>
</cp:coreProperties>
</file>