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1"/>
  </p:sldMasterIdLst>
  <p:notesMasterIdLst>
    <p:notesMasterId r:id="rId21"/>
  </p:notesMasterIdLst>
  <p:sldIdLst>
    <p:sldId id="257" r:id="rId2"/>
    <p:sldId id="286" r:id="rId3"/>
    <p:sldId id="288" r:id="rId4"/>
    <p:sldId id="289" r:id="rId5"/>
    <p:sldId id="283" r:id="rId6"/>
    <p:sldId id="285" r:id="rId7"/>
    <p:sldId id="284" r:id="rId8"/>
    <p:sldId id="263" r:id="rId9"/>
    <p:sldId id="264" r:id="rId10"/>
    <p:sldId id="265" r:id="rId11"/>
    <p:sldId id="267" r:id="rId12"/>
    <p:sldId id="258" r:id="rId13"/>
    <p:sldId id="268" r:id="rId14"/>
    <p:sldId id="270" r:id="rId15"/>
    <p:sldId id="269" r:id="rId16"/>
    <p:sldId id="271" r:id="rId17"/>
    <p:sldId id="273" r:id="rId18"/>
    <p:sldId id="272" r:id="rId19"/>
    <p:sldId id="281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14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689FB-1E05-224D-8071-B59DEE6E1069}" type="datetimeFigureOut">
              <a:rPr lang="en-US" smtClean="0"/>
              <a:t>5/5/22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23155B-B78B-D449-8486-4D19DA69B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77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D06011A-C1B5-7A4F-A4DC-BD8D529CC053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C6CDF8B-5A69-3E4E-8FD2-A7EF1D792E98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118571-4D1D-9C43-9C06-5F6895FF56B6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20C053-BE5C-A841-ABBE-F9A5D4598D3F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0DA80EC-F40E-7F40-AC43-7A241436BB1C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F36E5ED-9D3C-494C-B607-25C78920103B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DE258EB-842E-6144-A4A5-B3AC39085BC7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5D9D6AFE-F7B5-B649-8BEA-283F265AE847}" type="datetimeFigureOut">
              <a:rPr lang="en-US" smtClean="0"/>
              <a:t>5/5/22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45BD18F-7CB7-D449-9282-2F3F57B360A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6AFE-F7B5-B649-8BEA-283F265AE847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D18F-7CB7-D449-9282-2F3F57B360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6AFE-F7B5-B649-8BEA-283F265AE847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D18F-7CB7-D449-9282-2F3F57B360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3A391-CEB5-FC4A-8EB6-FD2316F34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59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478A8-AD18-9642-8F5B-C307F5426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55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6AFE-F7B5-B649-8BEA-283F265AE847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D18F-7CB7-D449-9282-2F3F57B360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5D9D6AFE-F7B5-B649-8BEA-283F265AE847}" type="datetimeFigureOut">
              <a:rPr lang="en-US" smtClean="0"/>
              <a:t>5/5/22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45BD18F-7CB7-D449-9282-2F3F57B360A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6AFE-F7B5-B649-8BEA-283F265AE847}" type="datetimeFigureOut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045BD18F-7CB7-D449-9282-2F3F57B360A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6AFE-F7B5-B649-8BEA-283F265AE847}" type="datetimeFigureOut">
              <a:rPr lang="en-US" smtClean="0"/>
              <a:t>5/5/22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045BD18F-7CB7-D449-9282-2F3F57B360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6AFE-F7B5-B649-8BEA-283F265AE847}" type="datetimeFigureOut">
              <a:rPr lang="en-US" smtClean="0"/>
              <a:t>5/5/22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D18F-7CB7-D449-9282-2F3F57B360A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D6AFE-F7B5-B649-8BEA-283F265AE847}" type="datetimeFigureOut">
              <a:rPr lang="en-US" smtClean="0"/>
              <a:t>5/5/22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D18F-7CB7-D449-9282-2F3F57B360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5D9D6AFE-F7B5-B649-8BEA-283F265AE847}" type="datetimeFigureOut">
              <a:rPr lang="en-US" smtClean="0"/>
              <a:t>5/5/22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45BD18F-7CB7-D449-9282-2F3F57B360A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5D9D6AFE-F7B5-B649-8BEA-283F265AE847}" type="datetimeFigureOut">
              <a:rPr lang="en-US" smtClean="0"/>
              <a:t>5/5/22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45BD18F-7CB7-D449-9282-2F3F57B360A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D9D6AFE-F7B5-B649-8BEA-283F265AE847}" type="datetimeFigureOut">
              <a:rPr lang="en-US" smtClean="0"/>
              <a:t>5/5/22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045BD18F-7CB7-D449-9282-2F3F57B360A9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372" y="783772"/>
            <a:ext cx="77724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Every Sentence is a Tree</a:t>
            </a:r>
            <a:br>
              <a:rPr lang="en-US" sz="32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</a:br>
            <a:r>
              <a:rPr lang="en-US" sz="3200" dirty="0">
                <a:latin typeface="Rockwell" charset="0"/>
              </a:rPr>
              <a:t>How sentences go together in English</a:t>
            </a:r>
            <a:br>
              <a:rPr lang="en-US" sz="3200" dirty="0">
                <a:latin typeface="Rockwell" charset="0"/>
              </a:rPr>
            </a:br>
            <a:endParaRPr lang="en-US" sz="32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088572" y="5704115"/>
            <a:ext cx="7772400" cy="751114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sz="2800" dirty="0">
                <a:latin typeface="Rockwell" charset="0"/>
              </a:rPr>
              <a:t>      </a:t>
            </a:r>
          </a:p>
          <a:p>
            <a:pPr eaLnBrk="1" hangingPunct="1">
              <a:buFontTx/>
              <a:buNone/>
            </a:pPr>
            <a:endParaRPr lang="en-US" sz="2800" dirty="0">
              <a:latin typeface="Rockwell" charset="0"/>
            </a:endParaRPr>
          </a:p>
        </p:txBody>
      </p:sp>
      <p:pic>
        <p:nvPicPr>
          <p:cNvPr id="5" name="Content Placeholder 4" descr="A picture containing tree, outdoor, plant, park&#10;&#10;Description automatically generated">
            <a:extLst>
              <a:ext uri="{FF2B5EF4-FFF2-40B4-BE49-F238E27FC236}">
                <a16:creationId xmlns:a16="http://schemas.microsoft.com/office/drawing/2014/main" id="{4635E5B4-8E6E-3F35-9FCE-7DC3029684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02469" y="2068286"/>
            <a:ext cx="5539061" cy="33528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C841AF-EF51-3C37-1A20-64F1A575BC9A}"/>
              </a:ext>
            </a:extLst>
          </p:cNvPr>
          <p:cNvSpPr txBox="1"/>
          <p:nvPr/>
        </p:nvSpPr>
        <p:spPr>
          <a:xfrm>
            <a:off x="4027714" y="5889562"/>
            <a:ext cx="1731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 1: Clauses</a:t>
            </a:r>
          </a:p>
        </p:txBody>
      </p:sp>
    </p:spTree>
    <p:extLst>
      <p:ext uri="{BB962C8B-B14F-4D97-AF65-F5344CB8AC3E}">
        <p14:creationId xmlns:p14="http://schemas.microsoft.com/office/powerpoint/2010/main" val="127661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ADVERB CLAUSES</a:t>
            </a:r>
          </a:p>
        </p:txBody>
      </p:sp>
      <p:sp>
        <p:nvSpPr>
          <p:cNvPr id="31746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 eaLnBrk="1" hangingPunct="1">
              <a:spcBef>
                <a:spcPct val="0"/>
              </a:spcBef>
            </a:pPr>
            <a:r>
              <a:rPr lang="en-US">
                <a:latin typeface="Rockwell" charset="0"/>
              </a:rPr>
              <a:t>  BOBUB IS WA WA WA</a:t>
            </a:r>
          </a:p>
        </p:txBody>
      </p:sp>
      <p:pic>
        <p:nvPicPr>
          <p:cNvPr id="4" name="Picture Placeholder 3" descr="Screen Shot 2015-12-28 at 11.56.02 AM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99" r="-127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3434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077200" cy="990600"/>
          </a:xfrm>
        </p:spPr>
        <p:txBody>
          <a:bodyPr>
            <a:normAutofit fontScale="90000"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Adverb Clause Marker Words</a:t>
            </a:r>
            <a:br>
              <a:rPr lang="en-US" sz="24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</a:br>
            <a:r>
              <a:rPr lang="en-US" sz="24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remember the acronym:</a:t>
            </a:r>
            <a:br>
              <a:rPr lang="en-US" sz="24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</a:br>
            <a:r>
              <a:rPr lang="en-US" sz="24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BOBUB IS WA WA WA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981200"/>
            <a:ext cx="7772400" cy="4114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Rockwell" charset="0"/>
              </a:rPr>
              <a:t>Before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Rockwell" charset="0"/>
              </a:rPr>
              <a:t>Once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Rockwell" charset="0"/>
              </a:rPr>
              <a:t>Because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Rockwell" charset="0"/>
              </a:rPr>
              <a:t>Until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Rockwell" charset="0"/>
              </a:rPr>
              <a:t>By the time</a:t>
            </a:r>
          </a:p>
          <a:p>
            <a:pPr eaLnBrk="1" hangingPunct="1">
              <a:lnSpc>
                <a:spcPct val="90000"/>
              </a:lnSpc>
            </a:pPr>
            <a:endParaRPr lang="en-US" sz="1600" dirty="0">
              <a:latin typeface="Rockwel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Rockwell" charset="0"/>
              </a:rPr>
              <a:t>If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Rockwell" charset="0"/>
              </a:rPr>
              <a:t>Since</a:t>
            </a:r>
          </a:p>
          <a:p>
            <a:pPr eaLnBrk="1" hangingPunct="1">
              <a:lnSpc>
                <a:spcPct val="90000"/>
              </a:lnSpc>
            </a:pPr>
            <a:endParaRPr lang="en-US" sz="1600" dirty="0">
              <a:latin typeface="Rockwel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Rockwell" charset="0"/>
              </a:rPr>
              <a:t>When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Rockwell" charset="0"/>
              </a:rPr>
              <a:t>After</a:t>
            </a:r>
          </a:p>
          <a:p>
            <a:pPr eaLnBrk="1" hangingPunct="1">
              <a:lnSpc>
                <a:spcPct val="90000"/>
              </a:lnSpc>
            </a:pPr>
            <a:endParaRPr lang="en-US" sz="1600" dirty="0">
              <a:latin typeface="Rockwel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Rockwell" charset="0"/>
              </a:rPr>
              <a:t>While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Rockwell" charset="0"/>
              </a:rPr>
              <a:t>As   (These two are together because they both take progressive -- ING-- verbs)</a:t>
            </a:r>
          </a:p>
          <a:p>
            <a:pPr eaLnBrk="1" hangingPunct="1">
              <a:lnSpc>
                <a:spcPct val="90000"/>
              </a:lnSpc>
            </a:pPr>
            <a:endParaRPr lang="en-US" sz="1600" dirty="0">
              <a:latin typeface="Rockwel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Rockwell" charset="0"/>
              </a:rPr>
              <a:t>Whenever (represents ALL -ever words: whatever, whenever, etc.)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dirty="0">
                <a:latin typeface="Rockwell" charset="0"/>
              </a:rPr>
              <a:t>Although (represents ALL though words: even though, though)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600" dirty="0">
              <a:latin typeface="Rockwel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998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This is a sentence with an adverb (BOBUB) clause: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754026" y="1981200"/>
            <a:ext cx="3810000" cy="4114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800" dirty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800" dirty="0"/>
              <a:t> * </a:t>
            </a:r>
            <a:r>
              <a:rPr lang="en-US" sz="2000" dirty="0"/>
              <a:t>After      he        makes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1700" dirty="0"/>
              <a:t>    </a:t>
            </a:r>
            <a:r>
              <a:rPr lang="en-US" sz="1700" dirty="0">
                <a:solidFill>
                  <a:schemeClr val="accent5">
                    <a:lumMod val="75000"/>
                  </a:schemeClr>
                </a:solidFill>
              </a:rPr>
              <a:t> marker    subject      verb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dirty="0"/>
              <a:t>lunch, Tom has dessert.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/>
              <a:t>		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/>
              <a:t>or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000" dirty="0"/>
              <a:t>*  Tom has dessert    after   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                                                        marker </a:t>
            </a:r>
            <a:endParaRPr lang="en-US" sz="1400" dirty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000" dirty="0"/>
              <a:t>he     makes   lunch.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subject      verb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400" dirty="0"/>
          </a:p>
        </p:txBody>
      </p:sp>
      <p:pic>
        <p:nvPicPr>
          <p:cNvPr id="5" name="Content Placeholder 4" descr="A picture containing indoor, food, dessert, plant&#10;&#10;Description automatically generated">
            <a:extLst>
              <a:ext uri="{FF2B5EF4-FFF2-40B4-BE49-F238E27FC236}">
                <a16:creationId xmlns:a16="http://schemas.microsoft.com/office/drawing/2014/main" id="{16A37834-58F5-C613-B2AF-A2DD005532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34015" y="1981200"/>
            <a:ext cx="2313570" cy="4114800"/>
          </a:xfrm>
        </p:spPr>
      </p:pic>
    </p:spTree>
    <p:extLst>
      <p:ext uri="{BB962C8B-B14F-4D97-AF65-F5344CB8AC3E}">
        <p14:creationId xmlns:p14="http://schemas.microsoft.com/office/powerpoint/2010/main" val="976667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NOUN CLAUSES</a:t>
            </a:r>
          </a:p>
        </p:txBody>
      </p:sp>
      <p:pic>
        <p:nvPicPr>
          <p:cNvPr id="4" name="Content Placeholder 3" descr="Screen Shot 2015-12-28 at 5.06.2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36" r="-9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3887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Noun Clause Marker Words</a:t>
            </a:r>
          </a:p>
        </p:txBody>
      </p:sp>
      <p:sp>
        <p:nvSpPr>
          <p:cNvPr id="38914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Font typeface="Wingdings 2" charset="0"/>
              <a:buNone/>
            </a:pPr>
            <a:r>
              <a:rPr lang="en-US" sz="2800">
                <a:latin typeface="Rockwell" charset="0"/>
              </a:rPr>
              <a:t>Noun clause marker words are question words:</a:t>
            </a:r>
          </a:p>
          <a:p>
            <a:pPr marL="0" indent="0" eaLnBrk="1" hangingPunct="1">
              <a:buFont typeface="Wingdings 2" charset="0"/>
              <a:buNone/>
            </a:pPr>
            <a:endParaRPr lang="en-US" sz="2800">
              <a:latin typeface="Rockwell" charset="0"/>
            </a:endParaRPr>
          </a:p>
          <a:p>
            <a:pPr marL="0" indent="0" eaLnBrk="1" hangingPunct="1">
              <a:buFont typeface="Wingdings 2" charset="0"/>
              <a:buNone/>
            </a:pPr>
            <a:r>
              <a:rPr lang="en-US" sz="2800" i="1">
                <a:latin typeface="Rockwell" charset="0"/>
              </a:rPr>
              <a:t>* Who</a:t>
            </a:r>
          </a:p>
          <a:p>
            <a:pPr marL="0" indent="0" eaLnBrk="1" hangingPunct="1">
              <a:buFont typeface="Wingdings 2" charset="0"/>
              <a:buNone/>
            </a:pPr>
            <a:r>
              <a:rPr lang="en-US" sz="2800" i="1">
                <a:latin typeface="Rockwell" charset="0"/>
              </a:rPr>
              <a:t>* What</a:t>
            </a:r>
          </a:p>
          <a:p>
            <a:pPr marL="0" indent="0" eaLnBrk="1" hangingPunct="1">
              <a:buFont typeface="Wingdings 2" charset="0"/>
              <a:buNone/>
            </a:pPr>
            <a:r>
              <a:rPr lang="en-US" sz="2800" i="1">
                <a:latin typeface="Rockwell" charset="0"/>
              </a:rPr>
              <a:t>* When</a:t>
            </a:r>
          </a:p>
          <a:p>
            <a:pPr marL="0" indent="0" eaLnBrk="1" hangingPunct="1">
              <a:buFont typeface="Wingdings 2" charset="0"/>
              <a:buNone/>
            </a:pPr>
            <a:r>
              <a:rPr lang="en-US" sz="2800" i="1">
                <a:latin typeface="Rockwell" charset="0"/>
              </a:rPr>
              <a:t>* Where</a:t>
            </a:r>
          </a:p>
          <a:p>
            <a:pPr marL="0" indent="0" eaLnBrk="1" hangingPunct="1">
              <a:buFont typeface="Wingdings 2" charset="0"/>
              <a:buNone/>
            </a:pPr>
            <a:r>
              <a:rPr lang="en-US" sz="2800" i="1">
                <a:latin typeface="Rockwell" charset="0"/>
              </a:rPr>
              <a:t>* Why</a:t>
            </a:r>
          </a:p>
          <a:p>
            <a:pPr marL="0" indent="0" eaLnBrk="1" hangingPunct="1">
              <a:buFont typeface="Wingdings 2" charset="0"/>
              <a:buNone/>
            </a:pPr>
            <a:r>
              <a:rPr lang="en-US" sz="2800" i="1">
                <a:latin typeface="Rockwell" charset="0"/>
              </a:rPr>
              <a:t>* How</a:t>
            </a:r>
          </a:p>
          <a:p>
            <a:pPr marL="0" indent="0" eaLnBrk="1" hangingPunct="1">
              <a:buFont typeface="Wingdings 2" charset="0"/>
              <a:buNone/>
            </a:pPr>
            <a:r>
              <a:rPr lang="en-US" sz="2800" i="1">
                <a:latin typeface="Rockwell" charset="0"/>
              </a:rPr>
              <a:t>* If/Whether (or not)</a:t>
            </a:r>
          </a:p>
          <a:p>
            <a:pPr marL="0" indent="0" eaLnBrk="1" hangingPunct="1">
              <a:buFont typeface="Wingdings 2" charset="0"/>
              <a:buNone/>
            </a:pPr>
            <a:r>
              <a:rPr lang="en-US" sz="2800" i="1">
                <a:latin typeface="Rockwell" charset="0"/>
              </a:rPr>
              <a:t>* That</a:t>
            </a:r>
          </a:p>
        </p:txBody>
      </p:sp>
    </p:spTree>
    <p:extLst>
      <p:ext uri="{BB962C8B-B14F-4D97-AF65-F5344CB8AC3E}">
        <p14:creationId xmlns:p14="http://schemas.microsoft.com/office/powerpoint/2010/main" val="946032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This is a sentence with a </a:t>
            </a:r>
            <a:b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</a:br>
            <a:r>
              <a:rPr lang="en-US" dirty="0">
                <a:solidFill>
                  <a:srgbClr val="B1A35A"/>
                </a:solidFill>
                <a:ea typeface="+mj-ea"/>
                <a:cs typeface="+mj-cs"/>
              </a:rPr>
              <a:t>noun clause</a:t>
            </a: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:</a:t>
            </a:r>
          </a:p>
        </p:txBody>
      </p:sp>
      <p:sp>
        <p:nvSpPr>
          <p:cNvPr id="37891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953000"/>
            <a:ext cx="7772400" cy="1143000"/>
          </a:xfrm>
        </p:spPr>
        <p:txBody>
          <a:bodyPr/>
          <a:lstStyle/>
          <a:p>
            <a:pPr marL="0" indent="0" eaLnBrk="1" hangingPunct="1">
              <a:lnSpc>
                <a:spcPct val="50000"/>
              </a:lnSpc>
              <a:buFont typeface="Wingdings 2" charset="0"/>
              <a:buNone/>
            </a:pPr>
            <a:endParaRPr lang="en-US" dirty="0">
              <a:latin typeface="Rockwell" charset="0"/>
            </a:endParaRPr>
          </a:p>
          <a:p>
            <a:pPr marL="0" indent="0" eaLnBrk="1" hangingPunct="1">
              <a:lnSpc>
                <a:spcPct val="50000"/>
              </a:lnSpc>
              <a:buFont typeface="Wingdings 2" charset="0"/>
              <a:buNone/>
            </a:pPr>
            <a:r>
              <a:rPr lang="en-US" dirty="0">
                <a:latin typeface="Rockwell" charset="0"/>
              </a:rPr>
              <a:t>I can’t remember </a:t>
            </a:r>
            <a:r>
              <a:rPr lang="en-US" dirty="0">
                <a:solidFill>
                  <a:srgbClr val="B1A35A"/>
                </a:solidFill>
                <a:latin typeface="Rockwell" charset="0"/>
              </a:rPr>
              <a:t>where  I   put my keys</a:t>
            </a:r>
            <a:r>
              <a:rPr lang="en-US" dirty="0">
                <a:latin typeface="Rockwell" charset="0"/>
              </a:rPr>
              <a:t>!</a:t>
            </a:r>
          </a:p>
          <a:p>
            <a:pPr marL="0" indent="0" eaLnBrk="1" hangingPunct="1">
              <a:lnSpc>
                <a:spcPct val="50000"/>
              </a:lnSpc>
              <a:buFont typeface="Wingdings 2" charset="0"/>
              <a:buNone/>
            </a:pPr>
            <a:r>
              <a:rPr lang="en-US" dirty="0">
                <a:latin typeface="Rockwell" charset="0"/>
              </a:rPr>
              <a:t>        </a:t>
            </a:r>
            <a:r>
              <a:rPr lang="en-US" sz="1400" dirty="0">
                <a:latin typeface="Rockwell" charset="0"/>
              </a:rPr>
              <a:t>                                                            marker       subject      verb</a:t>
            </a:r>
            <a:endParaRPr lang="en-US" dirty="0">
              <a:latin typeface="Rockwell" charset="0"/>
            </a:endParaRPr>
          </a:p>
        </p:txBody>
      </p:sp>
      <p:pic>
        <p:nvPicPr>
          <p:cNvPr id="6" name="Content Placeholder 5" descr="A person with his hand on his head&#10;&#10;Description automatically generated with medium confidence">
            <a:extLst>
              <a:ext uri="{FF2B5EF4-FFF2-40B4-BE49-F238E27FC236}">
                <a16:creationId xmlns:a16="http://schemas.microsoft.com/office/drawing/2014/main" id="{CCBD24B7-23E2-C12C-16D8-0D81F026C8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48642" y="1850572"/>
            <a:ext cx="4664529" cy="2960914"/>
          </a:xfrm>
        </p:spPr>
      </p:pic>
    </p:spTree>
    <p:extLst>
      <p:ext uri="{BB962C8B-B14F-4D97-AF65-F5344CB8AC3E}">
        <p14:creationId xmlns:p14="http://schemas.microsoft.com/office/powerpoint/2010/main" val="2166119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ADJECTIVE CLAUSES</a:t>
            </a:r>
          </a:p>
        </p:txBody>
      </p:sp>
      <p:pic>
        <p:nvPicPr>
          <p:cNvPr id="4" name="Content Placeholder 3" descr="Screen Shot 2015-12-28 at 1.31.17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98" r="-92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9935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Adjective Clause Marker 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i="1" dirty="0">
                <a:ea typeface="+mn-ea"/>
                <a:cs typeface="+mn-cs"/>
              </a:rPr>
              <a:t>Whom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i="1" dirty="0">
                <a:ea typeface="+mn-ea"/>
                <a:cs typeface="+mn-cs"/>
              </a:rPr>
              <a:t>Whose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i="1" dirty="0">
                <a:ea typeface="+mn-ea"/>
                <a:cs typeface="+mn-cs"/>
              </a:rPr>
              <a:t>Which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i="1" dirty="0">
                <a:ea typeface="+mn-ea"/>
                <a:cs typeface="+mn-cs"/>
              </a:rPr>
              <a:t>That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i="1" dirty="0">
                <a:ea typeface="+mn-ea"/>
                <a:cs typeface="+mn-cs"/>
              </a:rPr>
              <a:t>Who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i="1" dirty="0">
                <a:ea typeface="+mn-ea"/>
                <a:cs typeface="+mn-cs"/>
              </a:rPr>
              <a:t>(and sometimes When and Where)</a:t>
            </a:r>
          </a:p>
        </p:txBody>
      </p:sp>
    </p:spTree>
    <p:extLst>
      <p:ext uri="{BB962C8B-B14F-4D97-AF65-F5344CB8AC3E}">
        <p14:creationId xmlns:p14="http://schemas.microsoft.com/office/powerpoint/2010/main" val="4085784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This is a sentence with an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adjective clause</a:t>
            </a: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:</a:t>
            </a:r>
          </a:p>
        </p:txBody>
      </p:sp>
      <p:sp>
        <p:nvSpPr>
          <p:cNvPr id="40963" name="Text Placeholder 4"/>
          <p:cNvSpPr>
            <a:spLocks noGrp="1"/>
          </p:cNvSpPr>
          <p:nvPr>
            <p:ph type="body" sz="half" idx="2"/>
          </p:nvPr>
        </p:nvSpPr>
        <p:spPr>
          <a:xfrm>
            <a:off x="566057" y="5366657"/>
            <a:ext cx="7772400" cy="1306286"/>
          </a:xfrm>
        </p:spPr>
        <p:txBody>
          <a:bodyPr>
            <a:normAutofit fontScale="92500"/>
          </a:bodyPr>
          <a:lstStyle/>
          <a:p>
            <a:pPr marL="0" indent="0" eaLnBrk="1" hangingPunct="1">
              <a:buFont typeface="Wingdings 2" charset="0"/>
              <a:buNone/>
            </a:pPr>
            <a:r>
              <a:rPr lang="en-US" sz="2800" dirty="0">
                <a:latin typeface="Rockwell" charset="0"/>
              </a:rPr>
              <a:t>The student </a:t>
            </a:r>
            <a:r>
              <a:rPr lang="en-US" sz="2800" dirty="0">
                <a:solidFill>
                  <a:srgbClr val="B1A35A"/>
                </a:solidFill>
                <a:latin typeface="Rockwell" charset="0"/>
              </a:rPr>
              <a:t>who(m)    I      sit     next to  </a:t>
            </a:r>
            <a:r>
              <a:rPr lang="en-US" sz="2800" dirty="0">
                <a:latin typeface="Rockwell" charset="0"/>
              </a:rPr>
              <a:t>fell asleep.</a:t>
            </a:r>
          </a:p>
          <a:p>
            <a:pPr marL="0" indent="0" eaLnBrk="1" hangingPunct="1">
              <a:buFont typeface="Wingdings 2" charset="0"/>
              <a:buNone/>
            </a:pPr>
            <a:r>
              <a:rPr lang="en-US" sz="2800" dirty="0">
                <a:latin typeface="Rockwell" charset="0"/>
              </a:rPr>
              <a:t>                       </a:t>
            </a:r>
            <a:r>
              <a:rPr lang="en-US" sz="1400" dirty="0">
                <a:latin typeface="Rockwell" charset="0"/>
              </a:rPr>
              <a:t>marker word       subject      verb</a:t>
            </a:r>
          </a:p>
          <a:p>
            <a:pPr marL="0" indent="0" eaLnBrk="1" hangingPunct="1">
              <a:buFont typeface="Wingdings 2" charset="0"/>
              <a:buNone/>
            </a:pPr>
            <a:r>
              <a:rPr lang="en-US" sz="2800" dirty="0">
                <a:latin typeface="Rockwell" charset="0"/>
              </a:rPr>
              <a:t>                               </a:t>
            </a:r>
          </a:p>
        </p:txBody>
      </p:sp>
      <p:pic>
        <p:nvPicPr>
          <p:cNvPr id="6" name="Content Placeholder 5" descr="A person lying on a bed&#10;&#10;Description automatically generated with medium confidence">
            <a:extLst>
              <a:ext uri="{FF2B5EF4-FFF2-40B4-BE49-F238E27FC236}">
                <a16:creationId xmlns:a16="http://schemas.microsoft.com/office/drawing/2014/main" id="{14B57D37-6A68-5FE8-3FA9-74BFCCAFD5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29050" y="1981199"/>
            <a:ext cx="2430236" cy="3240315"/>
          </a:xfrm>
        </p:spPr>
      </p:pic>
    </p:spTree>
    <p:extLst>
      <p:ext uri="{BB962C8B-B14F-4D97-AF65-F5344CB8AC3E}">
        <p14:creationId xmlns:p14="http://schemas.microsoft.com/office/powerpoint/2010/main" val="1060036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In summary…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en-US" sz="1800" dirty="0">
              <a:ea typeface="+mn-ea"/>
              <a:cs typeface="+mn-cs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en-US" sz="1800" dirty="0"/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en-US" sz="1800" dirty="0">
              <a:ea typeface="+mn-ea"/>
              <a:cs typeface="+mn-cs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sz="1800" dirty="0">
                <a:ea typeface="+mn-ea"/>
                <a:cs typeface="+mn-cs"/>
              </a:rPr>
              <a:t>Every sentence MUST be built around an independent clause.</a:t>
            </a:r>
          </a:p>
          <a:p>
            <a:pPr marL="0" indent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1800" dirty="0">
              <a:ea typeface="+mn-ea"/>
              <a:cs typeface="+mn-cs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sz="1800" dirty="0">
                <a:ea typeface="+mn-ea"/>
                <a:cs typeface="+mn-cs"/>
              </a:rPr>
              <a:t>Dependent clauses create sentences with two subjects and two verbs.</a:t>
            </a:r>
          </a:p>
          <a:p>
            <a:pPr marL="0" indent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1800" dirty="0">
              <a:ea typeface="+mn-ea"/>
              <a:cs typeface="+mn-cs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sz="1800" dirty="0">
                <a:ea typeface="+mn-ea"/>
                <a:cs typeface="+mn-cs"/>
              </a:rPr>
              <a:t>Punctuation is based on whether you use ADVERB, NOUN, or ADJECTIVE clauses</a:t>
            </a:r>
          </a:p>
        </p:txBody>
      </p:sp>
      <p:pic>
        <p:nvPicPr>
          <p:cNvPr id="5" name="Content Placeholder 4" descr="A tree with orange leaves&#10;&#10;Description automatically generated with low confidence">
            <a:extLst>
              <a:ext uri="{FF2B5EF4-FFF2-40B4-BE49-F238E27FC236}">
                <a16:creationId xmlns:a16="http://schemas.microsoft.com/office/drawing/2014/main" id="{D9CF765A-F015-0865-2735-5F0B05527B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47750" y="1981200"/>
            <a:ext cx="3086100" cy="4114800"/>
          </a:xfrm>
        </p:spPr>
      </p:pic>
    </p:spTree>
    <p:extLst>
      <p:ext uri="{BB962C8B-B14F-4D97-AF65-F5344CB8AC3E}">
        <p14:creationId xmlns:p14="http://schemas.microsoft.com/office/powerpoint/2010/main" val="2232474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800" dirty="0"/>
              <a:t>Every English Sentence is like a tree</a:t>
            </a:r>
            <a:br>
              <a:rPr lang="en-US" sz="2800" dirty="0"/>
            </a:br>
            <a:r>
              <a:rPr lang="en-US" sz="2800" dirty="0"/>
              <a:t>Every tree has a trunk; every sentence has an independent clause.</a:t>
            </a:r>
          </a:p>
        </p:txBody>
      </p:sp>
      <p:pic>
        <p:nvPicPr>
          <p:cNvPr id="15" name="Content Placeholder 14" descr="A tree in a field&#10;&#10;Description automatically generated with medium confidence">
            <a:extLst>
              <a:ext uri="{FF2B5EF4-FFF2-40B4-BE49-F238E27FC236}">
                <a16:creationId xmlns:a16="http://schemas.microsoft.com/office/drawing/2014/main" id="{EFDE0C4D-E80D-C52A-4E61-05204C6F70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338372"/>
            <a:ext cx="8229601" cy="5266092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88440-F0D5-AB04-D2A1-4C38961B0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1820092"/>
            <a:ext cx="4038600" cy="4526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Rockwell" charset="0"/>
              </a:rPr>
              <a:t>Without a trunk and roots, you cannot have a living tree. </a:t>
            </a:r>
          </a:p>
          <a:p>
            <a:pPr>
              <a:buNone/>
            </a:pPr>
            <a:endParaRPr lang="en-US" dirty="0">
              <a:solidFill>
                <a:schemeClr val="bg1"/>
              </a:solidFill>
              <a:latin typeface="Rockwell" charset="0"/>
            </a:endParaRPr>
          </a:p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Rockwell" charset="0"/>
              </a:rPr>
              <a:t>Without an independent clause, you cannot begin to build a complete sentence. </a:t>
            </a:r>
          </a:p>
          <a:p>
            <a:pPr>
              <a:buNone/>
            </a:pPr>
            <a:endParaRPr lang="en-US" dirty="0">
              <a:solidFill>
                <a:schemeClr val="bg1"/>
              </a:solidFill>
              <a:latin typeface="Rockwell" charset="0"/>
            </a:endParaRPr>
          </a:p>
          <a:p>
            <a:pPr>
              <a:buNone/>
            </a:pPr>
            <a:endParaRPr lang="en-US" dirty="0">
              <a:solidFill>
                <a:schemeClr val="bg1"/>
              </a:solidFill>
              <a:latin typeface="Rockwell" charset="0"/>
            </a:endParaRPr>
          </a:p>
          <a:p>
            <a:pPr>
              <a:buNone/>
            </a:pPr>
            <a:endParaRPr lang="en-US" dirty="0">
              <a:solidFill>
                <a:schemeClr val="bg1"/>
              </a:solidFill>
              <a:latin typeface="Rockwel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836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What is an independent clause?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3"/>
          </p:nvPr>
        </p:nvSpPr>
        <p:spPr>
          <a:xfrm flipV="1">
            <a:off x="4645025" y="1489075"/>
            <a:ext cx="4041775" cy="46038"/>
          </a:xfrm>
        </p:spPr>
        <p:txBody>
          <a:bodyPr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21508" name="Rectangle 5"/>
          <p:cNvSpPr>
            <a:spLocks noGrp="1" noChangeArrowheads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sz="2800" dirty="0">
                <a:latin typeface="Rockwell" charset="0"/>
              </a:rPr>
              <a:t>An </a:t>
            </a:r>
            <a:r>
              <a:rPr lang="en-US" sz="2800" dirty="0">
                <a:solidFill>
                  <a:srgbClr val="B1A35A"/>
                </a:solidFill>
                <a:latin typeface="Rockwell" charset="0"/>
              </a:rPr>
              <a:t>independent clause </a:t>
            </a:r>
            <a:r>
              <a:rPr lang="en-US" sz="2800" dirty="0">
                <a:latin typeface="Rockwell" charset="0"/>
              </a:rPr>
              <a:t>is a group of words that:</a:t>
            </a:r>
          </a:p>
          <a:p>
            <a:pPr lvl="1" eaLnBrk="1" hangingPunct="1"/>
            <a:r>
              <a:rPr lang="en-US" sz="2400" dirty="0">
                <a:solidFill>
                  <a:srgbClr val="B1A35A"/>
                </a:solidFill>
                <a:latin typeface="Rockwell" charset="0"/>
              </a:rPr>
              <a:t>Contains a subject and a verb</a:t>
            </a:r>
          </a:p>
          <a:p>
            <a:pPr lvl="1" eaLnBrk="1" hangingPunct="1"/>
            <a:r>
              <a:rPr lang="en-US" sz="2400" dirty="0">
                <a:solidFill>
                  <a:srgbClr val="B1A35A"/>
                </a:solidFill>
                <a:latin typeface="Rockwell" charset="0"/>
              </a:rPr>
              <a:t>Expresses a complete idea and can stand alone because there are no marker words attached to it</a:t>
            </a:r>
          </a:p>
          <a:p>
            <a:pPr eaLnBrk="1" hangingPunct="1"/>
            <a:endParaRPr lang="en-US" sz="2800" dirty="0">
              <a:latin typeface="Rockwell" charset="0"/>
            </a:endParaRPr>
          </a:p>
        </p:txBody>
      </p:sp>
      <p:pic>
        <p:nvPicPr>
          <p:cNvPr id="10" name="Content Placeholder 9" descr="A tree in a field&#10;&#10;Description automatically generated with medium confidence">
            <a:extLst>
              <a:ext uri="{FF2B5EF4-FFF2-40B4-BE49-F238E27FC236}">
                <a16:creationId xmlns:a16="http://schemas.microsoft.com/office/drawing/2014/main" id="{152CBCE2-B124-B250-349F-8BC20057B99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974937"/>
            <a:ext cx="4041775" cy="2694516"/>
          </a:xfrm>
        </p:spPr>
      </p:pic>
    </p:spTree>
    <p:extLst>
      <p:ext uri="{BB962C8B-B14F-4D97-AF65-F5344CB8AC3E}">
        <p14:creationId xmlns:p14="http://schemas.microsoft.com/office/powerpoint/2010/main" val="1100486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1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This is an independent clause:</a:t>
            </a:r>
          </a:p>
        </p:txBody>
      </p:sp>
      <p:sp>
        <p:nvSpPr>
          <p:cNvPr id="23555" name="Rectangle 8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en-US" sz="2800" u="sng" dirty="0">
              <a:latin typeface="Rockwell" charset="0"/>
            </a:endParaRPr>
          </a:p>
          <a:p>
            <a:pPr eaLnBrk="1" hangingPunct="1"/>
            <a:r>
              <a:rPr lang="en-US" sz="2800" u="sng" dirty="0">
                <a:latin typeface="Rockwell" charset="0"/>
              </a:rPr>
              <a:t>Tom</a:t>
            </a:r>
            <a:r>
              <a:rPr lang="en-US" sz="2800" dirty="0">
                <a:latin typeface="Rockwell" charset="0"/>
              </a:rPr>
              <a:t>  </a:t>
            </a:r>
            <a:r>
              <a:rPr lang="en-US" sz="2800" u="sng" dirty="0">
                <a:latin typeface="Rockwell" charset="0"/>
              </a:rPr>
              <a:t>makes</a:t>
            </a:r>
            <a:r>
              <a:rPr lang="en-US" sz="2800" dirty="0">
                <a:latin typeface="Rockwell" charset="0"/>
              </a:rPr>
              <a:t> lunch.</a:t>
            </a:r>
          </a:p>
          <a:p>
            <a:pPr eaLnBrk="1" hangingPunct="1">
              <a:buFontTx/>
              <a:buNone/>
            </a:pPr>
            <a:r>
              <a:rPr lang="en-US" sz="1800" dirty="0">
                <a:latin typeface="Rockwell" charset="0"/>
              </a:rPr>
              <a:t>      </a:t>
            </a:r>
            <a:r>
              <a:rPr lang="en-US" sz="1800" dirty="0">
                <a:solidFill>
                  <a:srgbClr val="B1A35A"/>
                </a:solidFill>
                <a:latin typeface="Rockwell" charset="0"/>
              </a:rPr>
              <a:t>Subject</a:t>
            </a:r>
            <a:r>
              <a:rPr lang="en-US" sz="1800" dirty="0">
                <a:latin typeface="Rockwell" charset="0"/>
              </a:rPr>
              <a:t>  </a:t>
            </a:r>
            <a:r>
              <a:rPr lang="en-US" sz="1800" dirty="0">
                <a:solidFill>
                  <a:srgbClr val="B1A35A"/>
                </a:solidFill>
                <a:latin typeface="Rockwell" charset="0"/>
              </a:rPr>
              <a:t>verb</a:t>
            </a:r>
            <a:endParaRPr lang="en-US" sz="2800" dirty="0">
              <a:solidFill>
                <a:srgbClr val="B1A35A"/>
              </a:solidFill>
              <a:latin typeface="Rockwell" charset="0"/>
            </a:endParaRPr>
          </a:p>
          <a:p>
            <a:pPr eaLnBrk="1" hangingPunct="1">
              <a:buFontTx/>
              <a:buNone/>
            </a:pPr>
            <a:endParaRPr lang="en-US" sz="2000" dirty="0">
              <a:latin typeface="Rockwell" charset="0"/>
            </a:endParaRPr>
          </a:p>
          <a:p>
            <a:pPr eaLnBrk="1" hangingPunct="1">
              <a:buFontTx/>
              <a:buNone/>
            </a:pPr>
            <a:endParaRPr lang="en-US" sz="2000" dirty="0">
              <a:latin typeface="Rockwell" charset="0"/>
            </a:endParaRPr>
          </a:p>
          <a:p>
            <a:pPr eaLnBrk="1" hangingPunct="1">
              <a:buFontTx/>
              <a:buNone/>
            </a:pPr>
            <a:r>
              <a:rPr lang="en-US" sz="2000" dirty="0">
                <a:latin typeface="Rockwell" charset="0"/>
              </a:rPr>
              <a:t>It expresses a complete idea, does not have any marker words at the front, and it finishes with a period.</a:t>
            </a:r>
          </a:p>
        </p:txBody>
      </p:sp>
      <p:pic>
        <p:nvPicPr>
          <p:cNvPr id="5" name="Content Placeholder 4" descr="A person holding a bag of food&#10;&#10;Description automatically generated with low confidence">
            <a:extLst>
              <a:ext uri="{FF2B5EF4-FFF2-40B4-BE49-F238E27FC236}">
                <a16:creationId xmlns:a16="http://schemas.microsoft.com/office/drawing/2014/main" id="{38581131-7822-6019-34E5-A801E0A71C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85800" y="2768600"/>
            <a:ext cx="3810000" cy="2540000"/>
          </a:xfrm>
        </p:spPr>
      </p:pic>
    </p:spTree>
    <p:extLst>
      <p:ext uri="{BB962C8B-B14F-4D97-AF65-F5344CB8AC3E}">
        <p14:creationId xmlns:p14="http://schemas.microsoft.com/office/powerpoint/2010/main" val="3833226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22697-2604-7E45-A553-2A1AC558F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What are </a:t>
            </a:r>
            <a:r>
              <a:rPr lang="en-US" sz="3600" dirty="0">
                <a:solidFill>
                  <a:srgbClr val="FFFF00"/>
                </a:solidFill>
              </a:rPr>
              <a:t>CONNECTOR WORDS</a:t>
            </a:r>
            <a:r>
              <a:rPr lang="en-US" sz="3600" dirty="0"/>
              <a:t>?</a:t>
            </a:r>
            <a:br>
              <a:rPr lang="en-US" sz="3600" dirty="0"/>
            </a:br>
            <a:r>
              <a:rPr lang="en-US" sz="2400" dirty="0"/>
              <a:t>Connector words connect two independent clauses</a:t>
            </a:r>
          </a:p>
        </p:txBody>
      </p:sp>
      <p:pic>
        <p:nvPicPr>
          <p:cNvPr id="25" name="Content Placeholder 24" descr="Visual: FANBOYS and Transitions words connecting two independent clauses&#10;">
            <a:extLst>
              <a:ext uri="{FF2B5EF4-FFF2-40B4-BE49-F238E27FC236}">
                <a16:creationId xmlns:a16="http://schemas.microsoft.com/office/drawing/2014/main" id="{D7BAC815-F668-CE4C-B473-6DB9D559A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4972" y="1646238"/>
            <a:ext cx="6014055" cy="4525962"/>
          </a:xfrm>
        </p:spPr>
      </p:pic>
    </p:spTree>
    <p:extLst>
      <p:ext uri="{BB962C8B-B14F-4D97-AF65-F5344CB8AC3E}">
        <p14:creationId xmlns:p14="http://schemas.microsoft.com/office/powerpoint/2010/main" val="3429504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00239-6583-9749-8982-FD8277916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FANBOYS and Transitions: Same meaning, same function, different punctuation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E59AE-2F2C-0449-9B23-2E8D49C90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Tom makes lunch, </a:t>
            </a:r>
            <a:r>
              <a:rPr lang="en-US" dirty="0">
                <a:solidFill>
                  <a:schemeClr val="accent5"/>
                </a:solidFill>
              </a:rPr>
              <a:t>but</a:t>
            </a:r>
            <a:r>
              <a:rPr lang="en-US" dirty="0"/>
              <a:t> he doesn’t have dessert.  (</a:t>
            </a:r>
            <a:r>
              <a:rPr lang="en-US" dirty="0">
                <a:solidFill>
                  <a:schemeClr val="accent5"/>
                </a:solidFill>
              </a:rPr>
              <a:t>FANBOYS </a:t>
            </a:r>
            <a:r>
              <a:rPr lang="en-US" dirty="0"/>
              <a:t>– one sentence)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Tom makes lunch; </a:t>
            </a:r>
            <a:r>
              <a:rPr lang="en-US" dirty="0">
                <a:solidFill>
                  <a:schemeClr val="accent5"/>
                </a:solidFill>
              </a:rPr>
              <a:t>however</a:t>
            </a:r>
            <a:r>
              <a:rPr lang="en-US" dirty="0"/>
              <a:t>, he doesn’t have dessert. (</a:t>
            </a:r>
            <a:r>
              <a:rPr lang="en-US" dirty="0">
                <a:solidFill>
                  <a:schemeClr val="accent5"/>
                </a:solidFill>
              </a:rPr>
              <a:t>Transition</a:t>
            </a:r>
            <a:r>
              <a:rPr lang="en-US" dirty="0"/>
              <a:t> – one sentence)</a:t>
            </a:r>
          </a:p>
          <a:p>
            <a:endParaRPr lang="en-US" dirty="0"/>
          </a:p>
          <a:p>
            <a:r>
              <a:rPr lang="en-US" dirty="0"/>
              <a:t>Tom makes lunch. </a:t>
            </a:r>
            <a:r>
              <a:rPr lang="en-US" dirty="0">
                <a:solidFill>
                  <a:schemeClr val="accent5"/>
                </a:solidFill>
              </a:rPr>
              <a:t>However</a:t>
            </a:r>
            <a:r>
              <a:rPr lang="en-US" dirty="0"/>
              <a:t>, he doesn’t have dessert. (</a:t>
            </a:r>
            <a:r>
              <a:rPr lang="en-US" dirty="0">
                <a:solidFill>
                  <a:schemeClr val="accent5"/>
                </a:solidFill>
              </a:rPr>
              <a:t>Transition</a:t>
            </a:r>
            <a:r>
              <a:rPr lang="en-US" dirty="0"/>
              <a:t> – two sentences)</a:t>
            </a:r>
          </a:p>
        </p:txBody>
      </p:sp>
    </p:spTree>
    <p:extLst>
      <p:ext uri="{BB962C8B-B14F-4D97-AF65-F5344CB8AC3E}">
        <p14:creationId xmlns:p14="http://schemas.microsoft.com/office/powerpoint/2010/main" val="3050966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CEA80-F423-B343-B6BD-8315A0ECF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What are </a:t>
            </a:r>
            <a:r>
              <a:rPr lang="en-US" sz="4000" dirty="0">
                <a:solidFill>
                  <a:srgbClr val="FFFF00"/>
                </a:solidFill>
              </a:rPr>
              <a:t>MARKER WORDS</a:t>
            </a:r>
            <a:r>
              <a:rPr lang="en-US" sz="4000" dirty="0"/>
              <a:t>?</a:t>
            </a:r>
            <a:br>
              <a:rPr lang="en-US" dirty="0"/>
            </a:br>
            <a:r>
              <a:rPr lang="en-US" sz="2200" dirty="0">
                <a:solidFill>
                  <a:srgbClr val="FFFF00"/>
                </a:solidFill>
              </a:rPr>
              <a:t>Marker words </a:t>
            </a:r>
            <a:r>
              <a:rPr lang="en-US" sz="2200" dirty="0"/>
              <a:t>begin a dependent clause that always connects </a:t>
            </a:r>
            <a:br>
              <a:rPr lang="en-US" sz="2200" dirty="0"/>
            </a:br>
            <a:r>
              <a:rPr lang="en-US" sz="2200" dirty="0"/>
              <a:t>to an independent clause</a:t>
            </a:r>
          </a:p>
        </p:txBody>
      </p:sp>
      <p:pic>
        <p:nvPicPr>
          <p:cNvPr id="7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03BEF47E-25F5-9D4A-BC22-AB7B2DA7B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2700" y="1648619"/>
            <a:ext cx="4038600" cy="4521200"/>
          </a:xfrm>
        </p:spPr>
      </p:pic>
    </p:spTree>
    <p:extLst>
      <p:ext uri="{BB962C8B-B14F-4D97-AF65-F5344CB8AC3E}">
        <p14:creationId xmlns:p14="http://schemas.microsoft.com/office/powerpoint/2010/main" val="3430625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What is a </a:t>
            </a:r>
            <a:r>
              <a:rPr lang="en-US" dirty="0">
                <a:solidFill>
                  <a:srgbClr val="FFFF00"/>
                </a:solidFill>
                <a:ea typeface="+mj-ea"/>
                <a:cs typeface="+mj-cs"/>
              </a:rPr>
              <a:t>dependent clause</a:t>
            </a: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?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dirty="0">
                <a:ea typeface="+mn-ea"/>
                <a:cs typeface="+mn-cs"/>
              </a:rPr>
              <a:t>A dependent clause is a group of words that: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en-US" sz="2000" dirty="0">
                <a:ea typeface="+mn-ea"/>
              </a:rPr>
              <a:t>Contains a subject and a verb</a:t>
            </a:r>
          </a:p>
          <a:p>
            <a:pPr marL="411480" lvl="1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n-US" sz="2000" dirty="0">
              <a:ea typeface="+mn-ea"/>
            </a:endParaRPr>
          </a:p>
          <a:p>
            <a:pPr lvl="1">
              <a:defRPr/>
            </a:pPr>
            <a:r>
              <a:rPr lang="en-US" sz="2000" dirty="0"/>
              <a:t>Uses a marker word to show where the clause begins</a:t>
            </a:r>
          </a:p>
          <a:p>
            <a:pPr marL="411480" lvl="1" indent="0">
              <a:buNone/>
              <a:defRPr/>
            </a:pPr>
            <a:endParaRPr lang="en-US" sz="2000" dirty="0"/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en-US" sz="2000" dirty="0">
                <a:ea typeface="+mn-ea"/>
              </a:rPr>
              <a:t>Cannot stand alone</a:t>
            </a:r>
            <a:r>
              <a:rPr lang="en-US" sz="2000" b="1" dirty="0">
                <a:ea typeface="+mn-ea"/>
              </a:rPr>
              <a:t>; </a:t>
            </a:r>
            <a:r>
              <a:rPr lang="en-US" sz="2000" b="1" u="sng" dirty="0">
                <a:ea typeface="+mn-ea"/>
              </a:rPr>
              <a:t>they must stay connected </a:t>
            </a:r>
            <a:r>
              <a:rPr lang="en-US" sz="2000" dirty="0">
                <a:ea typeface="+mn-ea"/>
              </a:rPr>
              <a:t>to an independent clause</a:t>
            </a:r>
          </a:p>
          <a:p>
            <a:pPr marL="411480" lvl="1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n-US" sz="2000" dirty="0">
              <a:ea typeface="+mn-ea"/>
            </a:endParaRPr>
          </a:p>
        </p:txBody>
      </p:sp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FFFA844-94DC-2813-BB52-175D1C22D5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97241" y="1646238"/>
            <a:ext cx="3540517" cy="4525962"/>
          </a:xfrm>
        </p:spPr>
      </p:pic>
    </p:spTree>
    <p:extLst>
      <p:ext uri="{BB962C8B-B14F-4D97-AF65-F5344CB8AC3E}">
        <p14:creationId xmlns:p14="http://schemas.microsoft.com/office/powerpoint/2010/main" val="2773296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57200" y="272210"/>
            <a:ext cx="8229600" cy="1143000"/>
          </a:xfrm>
        </p:spPr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Punctuation</a:t>
            </a:r>
          </a:p>
        </p:txBody>
      </p:sp>
      <p:sp>
        <p:nvSpPr>
          <p:cNvPr id="30723" name="Tex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>
                <a:latin typeface="Rockwell" charset="0"/>
              </a:rPr>
              <a:t>Each type of dependent clause has its own punctuation.</a:t>
            </a:r>
          </a:p>
          <a:p>
            <a:pPr eaLnBrk="1" hangingPunct="1"/>
            <a:endParaRPr lang="en-US">
              <a:latin typeface="Rockwell" charset="0"/>
            </a:endParaRPr>
          </a:p>
          <a:p>
            <a:pPr eaLnBrk="1" hangingPunct="1"/>
            <a:r>
              <a:rPr lang="en-US">
                <a:latin typeface="Rockwell" charset="0"/>
              </a:rPr>
              <a:t>Knowing the marker words for each group will help you remember how to punctuate it correctly.</a:t>
            </a:r>
          </a:p>
        </p:txBody>
      </p:sp>
      <p:pic>
        <p:nvPicPr>
          <p:cNvPr id="3" name="Content Placeholder 2" descr="Every sentence is a tree for ppt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72" r="-76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91467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577</Words>
  <Application>Microsoft Macintosh PowerPoint</Application>
  <PresentationFormat>On-screen Show (4:3)</PresentationFormat>
  <Paragraphs>117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Rockwell</vt:lpstr>
      <vt:lpstr>Wingdings 2</vt:lpstr>
      <vt:lpstr>Foundry</vt:lpstr>
      <vt:lpstr>Every Sentence is a Tree How sentences go together in English </vt:lpstr>
      <vt:lpstr>Every English Sentence is like a tree Every tree has a trunk; every sentence has an independent clause.</vt:lpstr>
      <vt:lpstr>What is an independent clause?</vt:lpstr>
      <vt:lpstr>This is an independent clause:</vt:lpstr>
      <vt:lpstr>What are CONNECTOR WORDS? Connector words connect two independent clauses</vt:lpstr>
      <vt:lpstr>FANBOYS and Transitions: Same meaning, same function, different punctuation</vt:lpstr>
      <vt:lpstr>What are MARKER WORDS? Marker words begin a dependent clause that always connects  to an independent clause</vt:lpstr>
      <vt:lpstr>What is a dependent clause?</vt:lpstr>
      <vt:lpstr>Punctuation</vt:lpstr>
      <vt:lpstr>ADVERB CLAUSES</vt:lpstr>
      <vt:lpstr>Adverb Clause Marker Words remember the acronym: BOBUB IS WA WA WA</vt:lpstr>
      <vt:lpstr>This is a sentence with an adverb (BOBUB) clause:</vt:lpstr>
      <vt:lpstr>NOUN CLAUSES</vt:lpstr>
      <vt:lpstr>Noun Clause Marker Words</vt:lpstr>
      <vt:lpstr>This is a sentence with a  noun clause:</vt:lpstr>
      <vt:lpstr>ADJECTIVE CLAUSES</vt:lpstr>
      <vt:lpstr>Adjective Clause Marker Words</vt:lpstr>
      <vt:lpstr>This is a sentence with an adjective clause:</vt:lpstr>
      <vt:lpstr>In summary…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Every Sentence is a Tree</dc:title>
  <dc:creator>Elaine George</dc:creator>
  <cp:lastModifiedBy>Elaine George</cp:lastModifiedBy>
  <cp:revision>26</cp:revision>
  <dcterms:created xsi:type="dcterms:W3CDTF">2015-12-29T17:28:21Z</dcterms:created>
  <dcterms:modified xsi:type="dcterms:W3CDTF">2022-05-06T01:59:57Z</dcterms:modified>
</cp:coreProperties>
</file>