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2" r:id="rId1"/>
  </p:sldMasterIdLst>
  <p:notesMasterIdLst>
    <p:notesMasterId r:id="rId14"/>
  </p:notesMasterIdLst>
  <p:sldIdLst>
    <p:sldId id="257" r:id="rId2"/>
    <p:sldId id="290" r:id="rId3"/>
    <p:sldId id="288" r:id="rId4"/>
    <p:sldId id="289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3"/>
  </p:normalViewPr>
  <p:slideViewPr>
    <p:cSldViewPr snapToGrid="0" snapToObjects="1">
      <p:cViewPr varScale="1">
        <p:scale>
          <a:sx n="117" d="100"/>
          <a:sy n="117" d="100"/>
        </p:scale>
        <p:origin x="148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9689FB-1E05-224D-8071-B59DEE6E1069}" type="datetimeFigureOut">
              <a:rPr lang="en-US" smtClean="0"/>
              <a:t>5/5/22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23155B-B78B-D449-8486-4D19DA69B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77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D06011A-C1B5-7A4F-A4DC-BD8D529CC053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C6CDF8B-5A69-3E4E-8FD2-A7EF1D792E98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5118571-4D1D-9C43-9C06-5F6895FF56B6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38D8050-5FF8-2948-AC45-276A37CC9A87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A8CB7A4-1A85-394D-BB99-AA49AB4F8C41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B02E039-5775-5444-8E0B-837196637F74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DE258EB-842E-6144-A4A5-B3AC39085BC7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5D9D6AFE-F7B5-B649-8BEA-283F265AE847}" type="datetimeFigureOut">
              <a:rPr lang="en-US" smtClean="0"/>
              <a:t>5/5/22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045BD18F-7CB7-D449-9282-2F3F57B360A9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D6AFE-F7B5-B649-8BEA-283F265AE847}" type="datetimeFigureOut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BD18F-7CB7-D449-9282-2F3F57B360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D6AFE-F7B5-B649-8BEA-283F265AE847}" type="datetimeFigureOut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BD18F-7CB7-D449-9282-2F3F57B360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3A391-CEB5-FC4A-8EB6-FD2316F34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59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478A8-AD18-9642-8F5B-C307F54269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553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38C56-DC15-374A-A8A9-A69D22DA5E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279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D6AFE-F7B5-B649-8BEA-283F265AE847}" type="datetimeFigureOut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BD18F-7CB7-D449-9282-2F3F57B360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5D9D6AFE-F7B5-B649-8BEA-283F265AE847}" type="datetimeFigureOut">
              <a:rPr lang="en-US" smtClean="0"/>
              <a:t>5/5/22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045BD18F-7CB7-D449-9282-2F3F57B360A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D6AFE-F7B5-B649-8BEA-283F265AE847}" type="datetimeFigureOut">
              <a:rPr lang="en-US" smtClean="0"/>
              <a:t>5/5/22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045BD18F-7CB7-D449-9282-2F3F57B360A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D6AFE-F7B5-B649-8BEA-283F265AE847}" type="datetimeFigureOut">
              <a:rPr lang="en-US" smtClean="0"/>
              <a:t>5/5/22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045BD18F-7CB7-D449-9282-2F3F57B360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D6AFE-F7B5-B649-8BEA-283F265AE847}" type="datetimeFigureOut">
              <a:rPr lang="en-US" smtClean="0"/>
              <a:t>5/5/22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BD18F-7CB7-D449-9282-2F3F57B360A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D6AFE-F7B5-B649-8BEA-283F265AE847}" type="datetimeFigureOut">
              <a:rPr lang="en-US" smtClean="0"/>
              <a:t>5/5/22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BD18F-7CB7-D449-9282-2F3F57B360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5D9D6AFE-F7B5-B649-8BEA-283F265AE847}" type="datetimeFigureOut">
              <a:rPr lang="en-US" smtClean="0"/>
              <a:t>5/5/22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045BD18F-7CB7-D449-9282-2F3F57B360A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5D9D6AFE-F7B5-B649-8BEA-283F265AE847}" type="datetimeFigureOut">
              <a:rPr lang="en-US" smtClean="0"/>
              <a:t>5/5/22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045BD18F-7CB7-D449-9282-2F3F57B360A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5D9D6AFE-F7B5-B649-8BEA-283F265AE847}" type="datetimeFigureOut">
              <a:rPr lang="en-US" smtClean="0"/>
              <a:t>5/5/22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045BD18F-7CB7-D449-9282-2F3F57B360A9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799" y="653142"/>
            <a:ext cx="7772400" cy="1143000"/>
          </a:xfrm>
        </p:spPr>
        <p:txBody>
          <a:bodyPr>
            <a:noAutofit/>
          </a:bodyPr>
          <a:lstStyle/>
          <a:p>
            <a:pPr>
              <a:defRPr/>
            </a:pPr>
            <a:br>
              <a:rPr lang="en-US" sz="28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</a:br>
            <a:r>
              <a:rPr lang="en-US" sz="28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Every Sentence is a Tree:</a:t>
            </a:r>
            <a:br>
              <a:rPr lang="en-US" sz="28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</a:br>
            <a:r>
              <a:rPr lang="en-US" sz="2800" dirty="0">
                <a:latin typeface="Rockwell" charset="0"/>
              </a:rPr>
              <a:t>How sentences go together in English</a:t>
            </a:r>
            <a:br>
              <a:rPr lang="en-US" sz="2800" dirty="0">
                <a:latin typeface="Rockwell" charset="0"/>
              </a:rPr>
            </a:br>
            <a:endParaRPr lang="en-US" sz="2800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088572" y="5704115"/>
            <a:ext cx="7772400" cy="751114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US" sz="2800" dirty="0">
                <a:latin typeface="Rockwell" charset="0"/>
              </a:rPr>
              <a:t>      </a:t>
            </a:r>
          </a:p>
          <a:p>
            <a:pPr eaLnBrk="1" hangingPunct="1">
              <a:buFontTx/>
              <a:buNone/>
            </a:pPr>
            <a:endParaRPr lang="en-US" sz="2800" dirty="0">
              <a:latin typeface="Rockwell" charset="0"/>
            </a:endParaRPr>
          </a:p>
        </p:txBody>
      </p:sp>
      <p:pic>
        <p:nvPicPr>
          <p:cNvPr id="5" name="Content Placeholder 4" descr="A picture containing tree, outdoor, plant, park&#10;&#10;Description automatically generated">
            <a:extLst>
              <a:ext uri="{FF2B5EF4-FFF2-40B4-BE49-F238E27FC236}">
                <a16:creationId xmlns:a16="http://schemas.microsoft.com/office/drawing/2014/main" id="{4635E5B4-8E6E-3F35-9FCE-7DC3029684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802469" y="2068286"/>
            <a:ext cx="5539061" cy="33528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5EB114-D053-D5D5-AD2B-68A02BADC758}"/>
              </a:ext>
            </a:extLst>
          </p:cNvPr>
          <p:cNvSpPr txBox="1"/>
          <p:nvPr/>
        </p:nvSpPr>
        <p:spPr>
          <a:xfrm>
            <a:off x="2474877" y="5895006"/>
            <a:ext cx="4866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 1: Independent and Dependent Clauses</a:t>
            </a:r>
          </a:p>
        </p:txBody>
      </p:sp>
    </p:spTree>
    <p:extLst>
      <p:ext uri="{BB962C8B-B14F-4D97-AF65-F5344CB8AC3E}">
        <p14:creationId xmlns:p14="http://schemas.microsoft.com/office/powerpoint/2010/main" val="127661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Gerunds look like –ING verbs, but they aren’t!</a:t>
            </a:r>
          </a:p>
        </p:txBody>
      </p:sp>
      <p:sp>
        <p:nvSpPr>
          <p:cNvPr id="51202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 eaLnBrk="1" hangingPunct="1">
              <a:buFont typeface="Wingdings 2" charset="0"/>
              <a:buNone/>
            </a:pPr>
            <a:r>
              <a:rPr lang="en-US" sz="2000" u="sng">
                <a:latin typeface="Rockwell" charset="0"/>
              </a:rPr>
              <a:t>Progressive/Continuous Verbs</a:t>
            </a:r>
            <a:r>
              <a:rPr lang="en-US" sz="2000">
                <a:latin typeface="Rockwell" charset="0"/>
              </a:rPr>
              <a:t>:</a:t>
            </a:r>
          </a:p>
          <a:p>
            <a:pPr marL="0" indent="0" eaLnBrk="1" hangingPunct="1">
              <a:buFont typeface="Wingdings 2" charset="0"/>
              <a:buNone/>
            </a:pPr>
            <a:endParaRPr lang="en-US" sz="2000">
              <a:latin typeface="Rockwell" charset="0"/>
            </a:endParaRPr>
          </a:p>
          <a:p>
            <a:pPr marL="0" indent="0" eaLnBrk="1" hangingPunct="1">
              <a:buFont typeface="Wingdings 2" charset="0"/>
              <a:buNone/>
            </a:pPr>
            <a:r>
              <a:rPr lang="en-US" sz="2000">
                <a:solidFill>
                  <a:srgbClr val="3366FF"/>
                </a:solidFill>
                <a:latin typeface="Rockwell" charset="0"/>
              </a:rPr>
              <a:t>Am</a:t>
            </a:r>
          </a:p>
          <a:p>
            <a:pPr marL="0" indent="0" eaLnBrk="1" hangingPunct="1">
              <a:buFont typeface="Wingdings 2" charset="0"/>
              <a:buNone/>
            </a:pPr>
            <a:r>
              <a:rPr lang="en-US" sz="2000">
                <a:solidFill>
                  <a:srgbClr val="3366FF"/>
                </a:solidFill>
                <a:latin typeface="Rockwell" charset="0"/>
              </a:rPr>
              <a:t>Is</a:t>
            </a:r>
          </a:p>
          <a:p>
            <a:pPr marL="0" indent="0" eaLnBrk="1" hangingPunct="1">
              <a:buFont typeface="Wingdings 2" charset="0"/>
              <a:buNone/>
            </a:pPr>
            <a:r>
              <a:rPr lang="en-US" sz="2000">
                <a:solidFill>
                  <a:srgbClr val="3366FF"/>
                </a:solidFill>
                <a:latin typeface="Rockwell" charset="0"/>
              </a:rPr>
              <a:t>Are             </a:t>
            </a:r>
            <a:r>
              <a:rPr lang="en-US" sz="2000">
                <a:latin typeface="Rockwell" charset="0"/>
              </a:rPr>
              <a:t>+              -</a:t>
            </a:r>
            <a:r>
              <a:rPr lang="en-US" sz="2000">
                <a:solidFill>
                  <a:srgbClr val="3366FF"/>
                </a:solidFill>
                <a:latin typeface="Rockwell" charset="0"/>
              </a:rPr>
              <a:t>ING</a:t>
            </a:r>
          </a:p>
          <a:p>
            <a:pPr marL="0" indent="0" eaLnBrk="1" hangingPunct="1">
              <a:buFont typeface="Wingdings 2" charset="0"/>
              <a:buNone/>
            </a:pPr>
            <a:r>
              <a:rPr lang="en-US" sz="2000">
                <a:solidFill>
                  <a:srgbClr val="3366FF"/>
                </a:solidFill>
                <a:latin typeface="Rockwell" charset="0"/>
              </a:rPr>
              <a:t>Was</a:t>
            </a:r>
            <a:r>
              <a:rPr lang="en-US" sz="2000">
                <a:latin typeface="Rockwell" charset="0"/>
              </a:rPr>
              <a:t>                       </a:t>
            </a:r>
            <a:r>
              <a:rPr lang="en-US" sz="1400" b="1" i="1">
                <a:latin typeface="Rockwell" charset="0"/>
              </a:rPr>
              <a:t>action verb</a:t>
            </a:r>
          </a:p>
          <a:p>
            <a:pPr marL="0" indent="0" eaLnBrk="1" hangingPunct="1">
              <a:buFont typeface="Wingdings 2" charset="0"/>
              <a:buNone/>
            </a:pPr>
            <a:r>
              <a:rPr lang="en-US" sz="2000">
                <a:solidFill>
                  <a:srgbClr val="3366FF"/>
                </a:solidFill>
                <a:latin typeface="Rockwell" charset="0"/>
              </a:rPr>
              <a:t>Were</a:t>
            </a:r>
          </a:p>
          <a:p>
            <a:pPr marL="0" indent="0" eaLnBrk="1" hangingPunct="1">
              <a:buFont typeface="Wingdings 2" charset="0"/>
              <a:buNone/>
            </a:pPr>
            <a:r>
              <a:rPr lang="en-US" sz="1400" b="1" i="1">
                <a:latin typeface="Rockwell" charset="0"/>
              </a:rPr>
              <a:t>Auxilliary</a:t>
            </a:r>
            <a:r>
              <a:rPr lang="en-US" sz="1400" b="1" i="1">
                <a:solidFill>
                  <a:srgbClr val="0000FF"/>
                </a:solidFill>
                <a:latin typeface="Rockwell" charset="0"/>
              </a:rPr>
              <a:t>	</a:t>
            </a:r>
            <a:r>
              <a:rPr lang="en-US" sz="1400" b="1" i="1">
                <a:latin typeface="Rockwell" charset="0"/>
              </a:rPr>
              <a:t>	</a:t>
            </a:r>
          </a:p>
          <a:p>
            <a:pPr marL="0" indent="0" eaLnBrk="1" hangingPunct="1">
              <a:buFont typeface="Wingdings 2" charset="0"/>
              <a:buNone/>
            </a:pPr>
            <a:endParaRPr lang="en-US" sz="2000">
              <a:latin typeface="Rockwell" charset="0"/>
            </a:endParaRPr>
          </a:p>
          <a:p>
            <a:pPr marL="0" indent="0" eaLnBrk="1" hangingPunct="1">
              <a:buFont typeface="Wingdings 2" charset="0"/>
              <a:buNone/>
            </a:pPr>
            <a:r>
              <a:rPr lang="en-US" sz="2000">
                <a:latin typeface="Rockwell" charset="0"/>
              </a:rPr>
              <a:t>I </a:t>
            </a:r>
            <a:r>
              <a:rPr lang="en-US" sz="2000">
                <a:solidFill>
                  <a:srgbClr val="3366FF"/>
                </a:solidFill>
                <a:latin typeface="Rockwell" charset="0"/>
              </a:rPr>
              <a:t>am studying </a:t>
            </a:r>
            <a:r>
              <a:rPr lang="en-US" sz="2000">
                <a:latin typeface="Rockwell" charset="0"/>
              </a:rPr>
              <a:t>right now.</a:t>
            </a:r>
          </a:p>
          <a:p>
            <a:pPr marL="0" indent="0" eaLnBrk="1" hangingPunct="1">
              <a:buFont typeface="Wingdings 2" charset="0"/>
              <a:buNone/>
            </a:pPr>
            <a:endParaRPr lang="en-US" sz="2000">
              <a:latin typeface="Rockwell" charset="0"/>
            </a:endParaRPr>
          </a:p>
        </p:txBody>
      </p:sp>
      <p:sp>
        <p:nvSpPr>
          <p:cNvPr id="51203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 eaLnBrk="1" hangingPunct="1">
              <a:buFont typeface="Wingdings 2" charset="0"/>
              <a:buNone/>
            </a:pPr>
            <a:r>
              <a:rPr lang="en-US" sz="2000" u="sng" dirty="0">
                <a:latin typeface="Rockwell" charset="0"/>
              </a:rPr>
              <a:t>Gerunds:</a:t>
            </a:r>
          </a:p>
          <a:p>
            <a:pPr marL="0" indent="0" eaLnBrk="1" hangingPunct="1">
              <a:buFont typeface="Wingdings 2" charset="0"/>
              <a:buNone/>
            </a:pPr>
            <a:endParaRPr lang="en-US" sz="2000" u="sng" dirty="0">
              <a:latin typeface="Rockwell" charset="0"/>
            </a:endParaRPr>
          </a:p>
          <a:p>
            <a:pPr marL="0" indent="0" eaLnBrk="1" hangingPunct="1">
              <a:buFont typeface="Wingdings 2" charset="0"/>
              <a:buNone/>
            </a:pPr>
            <a:r>
              <a:rPr lang="en-US" sz="2000" dirty="0">
                <a:solidFill>
                  <a:srgbClr val="FF6600"/>
                </a:solidFill>
                <a:latin typeface="Rockwell" charset="0"/>
              </a:rPr>
              <a:t>Studying every day</a:t>
            </a:r>
            <a:r>
              <a:rPr lang="en-US" sz="2000" dirty="0">
                <a:latin typeface="Rockwell" charset="0"/>
              </a:rPr>
              <a:t> </a:t>
            </a:r>
            <a:r>
              <a:rPr lang="en-US" sz="2000" dirty="0">
                <a:solidFill>
                  <a:srgbClr val="3366FF"/>
                </a:solidFill>
                <a:latin typeface="Rockwell" charset="0"/>
              </a:rPr>
              <a:t>helps</a:t>
            </a:r>
            <a:r>
              <a:rPr lang="en-US" sz="2000" dirty="0">
                <a:latin typeface="Rockwell" charset="0"/>
              </a:rPr>
              <a:t> you learn.</a:t>
            </a:r>
          </a:p>
          <a:p>
            <a:pPr marL="0" indent="0" eaLnBrk="1" hangingPunct="1">
              <a:buFont typeface="Wingdings 2" charset="0"/>
              <a:buNone/>
            </a:pPr>
            <a:endParaRPr lang="en-US" sz="2000" dirty="0">
              <a:latin typeface="Rockwell" charset="0"/>
            </a:endParaRPr>
          </a:p>
          <a:p>
            <a:pPr marL="0" indent="0" eaLnBrk="1" hangingPunct="1">
              <a:buFont typeface="Wingdings 2" charset="0"/>
              <a:buNone/>
            </a:pPr>
            <a:r>
              <a:rPr lang="en-US" sz="2000" dirty="0">
                <a:latin typeface="Rockwell" charset="0"/>
              </a:rPr>
              <a:t>I </a:t>
            </a:r>
            <a:r>
              <a:rPr lang="en-US" sz="2000" dirty="0">
                <a:solidFill>
                  <a:srgbClr val="3366FF"/>
                </a:solidFill>
                <a:latin typeface="Rockwell" charset="0"/>
              </a:rPr>
              <a:t>don’t like </a:t>
            </a:r>
            <a:r>
              <a:rPr lang="en-US" sz="2000" dirty="0">
                <a:solidFill>
                  <a:srgbClr val="FF6600"/>
                </a:solidFill>
                <a:latin typeface="Rockwell" charset="0"/>
              </a:rPr>
              <a:t>studying</a:t>
            </a:r>
            <a:r>
              <a:rPr lang="en-US" sz="2000" dirty="0">
                <a:latin typeface="Rockwell" charset="0"/>
              </a:rPr>
              <a:t>.</a:t>
            </a:r>
          </a:p>
          <a:p>
            <a:pPr marL="0" indent="0" eaLnBrk="1" hangingPunct="1">
              <a:buFont typeface="Wingdings 2" charset="0"/>
              <a:buNone/>
            </a:pPr>
            <a:endParaRPr lang="en-US" sz="2000" dirty="0">
              <a:latin typeface="Rockwell" charset="0"/>
            </a:endParaRPr>
          </a:p>
          <a:p>
            <a:pPr marL="0" indent="0" eaLnBrk="1" hangingPunct="1">
              <a:buFont typeface="Wingdings 2" charset="0"/>
              <a:buNone/>
            </a:pPr>
            <a:r>
              <a:rPr lang="en-US" sz="2000" dirty="0">
                <a:solidFill>
                  <a:srgbClr val="FF6600"/>
                </a:solidFill>
                <a:latin typeface="Rockwell" charset="0"/>
              </a:rPr>
              <a:t>STUDYING</a:t>
            </a:r>
            <a:r>
              <a:rPr lang="en-US" sz="2000" dirty="0">
                <a:latin typeface="Rockwell" charset="0"/>
              </a:rPr>
              <a:t> is the name of an activity here.   Names are NOUNS. </a:t>
            </a:r>
          </a:p>
          <a:p>
            <a:pPr marL="0" indent="0" eaLnBrk="1" hangingPunct="1">
              <a:buFont typeface="Wingdings 2" charset="0"/>
              <a:buNone/>
            </a:pPr>
            <a:endParaRPr lang="en-US" sz="2000" dirty="0">
              <a:latin typeface="Rockwel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465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Gerund sentence: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en-US" sz="2000" dirty="0">
                <a:ea typeface="+mn-ea"/>
                <a:cs typeface="+mn-cs"/>
              </a:rPr>
              <a:t>I </a:t>
            </a:r>
            <a:r>
              <a:rPr lang="en-US" sz="2000" dirty="0">
                <a:solidFill>
                  <a:srgbClr val="3366FF"/>
                </a:solidFill>
                <a:ea typeface="+mn-ea"/>
                <a:cs typeface="+mn-cs"/>
              </a:rPr>
              <a:t>like</a:t>
            </a:r>
            <a:r>
              <a:rPr lang="en-US" sz="2000" dirty="0">
                <a:ea typeface="+mn-ea"/>
                <a:cs typeface="+mn-cs"/>
              </a:rPr>
              <a:t> pizza. </a:t>
            </a:r>
            <a:r>
              <a:rPr lang="en-US" sz="2000" dirty="0">
                <a:ea typeface="+mn-ea"/>
                <a:cs typeface="+mn-cs"/>
                <a:sym typeface="Wingdings"/>
              </a:rPr>
              <a:t> </a:t>
            </a:r>
            <a:r>
              <a:rPr lang="en-US" sz="2000" i="1" dirty="0">
                <a:ea typeface="+mn-ea"/>
                <a:cs typeface="+mn-cs"/>
                <a:sym typeface="Wingdings"/>
              </a:rPr>
              <a:t>Pizza</a:t>
            </a:r>
            <a:r>
              <a:rPr lang="en-US" sz="2000" dirty="0">
                <a:ea typeface="+mn-ea"/>
                <a:cs typeface="+mn-cs"/>
                <a:sym typeface="Wingdings"/>
              </a:rPr>
              <a:t> is a NOUN, a thing you like.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endParaRPr lang="en-US" sz="2000" dirty="0">
              <a:ea typeface="+mn-ea"/>
              <a:cs typeface="+mn-cs"/>
              <a:sym typeface="Wingding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en-US" sz="2000" dirty="0">
                <a:ea typeface="+mn-ea"/>
                <a:cs typeface="+mn-cs"/>
                <a:sym typeface="Wingdings"/>
              </a:rPr>
              <a:t>I </a:t>
            </a:r>
            <a:r>
              <a:rPr lang="en-US" sz="2000" dirty="0">
                <a:solidFill>
                  <a:srgbClr val="3366FF"/>
                </a:solidFill>
                <a:ea typeface="+mn-ea"/>
                <a:cs typeface="+mn-cs"/>
                <a:sym typeface="Wingdings"/>
              </a:rPr>
              <a:t>like</a:t>
            </a:r>
            <a:r>
              <a:rPr lang="en-US" sz="2000" dirty="0">
                <a:ea typeface="+mn-ea"/>
                <a:cs typeface="+mn-cs"/>
                <a:sym typeface="Wingdings"/>
              </a:rPr>
              <a:t> </a:t>
            </a:r>
            <a:r>
              <a:rPr lang="en-US" sz="2000" dirty="0">
                <a:solidFill>
                  <a:srgbClr val="FF6600"/>
                </a:solidFill>
                <a:ea typeface="+mn-ea"/>
                <a:cs typeface="+mn-cs"/>
                <a:sym typeface="Wingdings"/>
              </a:rPr>
              <a:t>making</a:t>
            </a:r>
            <a:r>
              <a:rPr lang="en-US" sz="2000" dirty="0">
                <a:ea typeface="+mn-ea"/>
                <a:cs typeface="+mn-cs"/>
                <a:sym typeface="Wingdings"/>
              </a:rPr>
              <a:t> pizza.  </a:t>
            </a:r>
            <a:r>
              <a:rPr lang="en-US" sz="2000" i="1" dirty="0">
                <a:ea typeface="+mn-ea"/>
                <a:cs typeface="+mn-cs"/>
                <a:sym typeface="Wingdings"/>
              </a:rPr>
              <a:t>Making pizza </a:t>
            </a:r>
            <a:r>
              <a:rPr lang="en-US" sz="2000" dirty="0">
                <a:ea typeface="+mn-ea"/>
                <a:cs typeface="+mn-cs"/>
                <a:sym typeface="Wingdings"/>
              </a:rPr>
              <a:t>is a GERUND, the name of an activity you like.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en-US" sz="2000" dirty="0">
              <a:ea typeface="+mn-ea"/>
              <a:cs typeface="+mn-cs"/>
              <a:sym typeface="Wingdings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en-US" sz="2000" dirty="0">
              <a:ea typeface="+mn-ea"/>
              <a:cs typeface="+mn-cs"/>
            </a:endParaRPr>
          </a:p>
        </p:txBody>
      </p:sp>
      <p:pic>
        <p:nvPicPr>
          <p:cNvPr id="11" name="Content Placeholder 10" descr="A picture containing person, food, pizza, indoor&#10;&#10;Description automatically generated">
            <a:extLst>
              <a:ext uri="{FF2B5EF4-FFF2-40B4-BE49-F238E27FC236}">
                <a16:creationId xmlns:a16="http://schemas.microsoft.com/office/drawing/2014/main" id="{33F0344C-40BD-72D1-DDBE-A8981E3B21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56228" y="435429"/>
            <a:ext cx="2260600" cy="3390900"/>
          </a:xfrm>
        </p:spPr>
      </p:pic>
    </p:spTree>
    <p:extLst>
      <p:ext uri="{BB962C8B-B14F-4D97-AF65-F5344CB8AC3E}">
        <p14:creationId xmlns:p14="http://schemas.microsoft.com/office/powerpoint/2010/main" val="48246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In summary…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endParaRPr lang="en-US" sz="1800" dirty="0">
              <a:ea typeface="+mn-ea"/>
              <a:cs typeface="+mn-cs"/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en-US" sz="1800" dirty="0">
                <a:ea typeface="+mn-ea"/>
                <a:cs typeface="+mn-cs"/>
              </a:rPr>
              <a:t>Every sentence MUST be built around an independent clause.</a:t>
            </a:r>
          </a:p>
          <a:p>
            <a:pPr marL="0" indent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en-US" sz="1800" dirty="0">
              <a:ea typeface="+mn-ea"/>
              <a:cs typeface="+mn-cs"/>
            </a:endParaRPr>
          </a:p>
          <a:p>
            <a:pPr marL="0" indent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en-US" sz="1800" dirty="0">
              <a:ea typeface="+mn-ea"/>
              <a:cs typeface="+mn-cs"/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en-US" sz="1800" dirty="0">
                <a:ea typeface="+mn-ea"/>
                <a:cs typeface="+mn-cs"/>
              </a:rPr>
              <a:t>Phrases add information and interest to your sentence but do not contain verbs.</a:t>
            </a:r>
          </a:p>
          <a:p>
            <a:pPr marL="0" indent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en-US" sz="1800" dirty="0">
              <a:ea typeface="+mn-ea"/>
              <a:cs typeface="+mn-cs"/>
            </a:endParaRPr>
          </a:p>
        </p:txBody>
      </p:sp>
      <p:pic>
        <p:nvPicPr>
          <p:cNvPr id="5" name="Content Placeholder 4" descr="A tree with orange leaves&#10;&#10;Description automatically generated with low confidence">
            <a:extLst>
              <a:ext uri="{FF2B5EF4-FFF2-40B4-BE49-F238E27FC236}">
                <a16:creationId xmlns:a16="http://schemas.microsoft.com/office/drawing/2014/main" id="{D9CF765A-F015-0865-2735-5F0B05527B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47750" y="1981200"/>
            <a:ext cx="3086100" cy="4114800"/>
          </a:xfrm>
        </p:spPr>
      </p:pic>
    </p:spTree>
    <p:extLst>
      <p:ext uri="{BB962C8B-B14F-4D97-AF65-F5344CB8AC3E}">
        <p14:creationId xmlns:p14="http://schemas.microsoft.com/office/powerpoint/2010/main" val="2232474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800" dirty="0"/>
              <a:t>Every English Sentence is like a tree</a:t>
            </a:r>
            <a:br>
              <a:rPr lang="en-US" sz="2800" dirty="0"/>
            </a:br>
            <a:r>
              <a:rPr lang="en-US" sz="2800" dirty="0"/>
              <a:t>Every tree has a trunk; every sentence has an independent clause.</a:t>
            </a:r>
          </a:p>
        </p:txBody>
      </p:sp>
      <p:pic>
        <p:nvPicPr>
          <p:cNvPr id="15" name="Content Placeholder 14" descr="A tree in a field&#10;&#10;Description automatically generated with medium confidence">
            <a:extLst>
              <a:ext uri="{FF2B5EF4-FFF2-40B4-BE49-F238E27FC236}">
                <a16:creationId xmlns:a16="http://schemas.microsoft.com/office/drawing/2014/main" id="{EFDE0C4D-E80D-C52A-4E61-05204C6F70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338372"/>
            <a:ext cx="8229601" cy="5266092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88440-F0D5-AB04-D2A1-4C38961B0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1820092"/>
            <a:ext cx="4038600" cy="45262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Rockwell" charset="0"/>
              </a:rPr>
              <a:t>Without a trunk and roots, you cannot have a living tree. </a:t>
            </a:r>
          </a:p>
          <a:p>
            <a:pPr>
              <a:buNone/>
            </a:pPr>
            <a:endParaRPr lang="en-US" dirty="0">
              <a:solidFill>
                <a:schemeClr val="bg1"/>
              </a:solidFill>
              <a:latin typeface="Rockwell" charset="0"/>
            </a:endParaRPr>
          </a:p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Rockwell" charset="0"/>
              </a:rPr>
              <a:t>Without an independent clause, you cannot begin to build a complete sentence. </a:t>
            </a:r>
          </a:p>
          <a:p>
            <a:pPr>
              <a:buNone/>
            </a:pPr>
            <a:endParaRPr lang="en-US" dirty="0">
              <a:solidFill>
                <a:schemeClr val="bg1"/>
              </a:solidFill>
              <a:latin typeface="Rockwell" charset="0"/>
            </a:endParaRPr>
          </a:p>
          <a:p>
            <a:pPr>
              <a:buNone/>
            </a:pPr>
            <a:endParaRPr lang="en-US" dirty="0">
              <a:solidFill>
                <a:schemeClr val="bg1"/>
              </a:solidFill>
              <a:latin typeface="Rockwell" charset="0"/>
            </a:endParaRPr>
          </a:p>
          <a:p>
            <a:pPr>
              <a:buNone/>
            </a:pPr>
            <a:endParaRPr lang="en-US" dirty="0">
              <a:solidFill>
                <a:schemeClr val="bg1"/>
              </a:solidFill>
              <a:latin typeface="Rockwell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415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What is an independent clause?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3"/>
          </p:nvPr>
        </p:nvSpPr>
        <p:spPr>
          <a:xfrm flipV="1">
            <a:off x="4645025" y="1489075"/>
            <a:ext cx="4041775" cy="46038"/>
          </a:xfrm>
        </p:spPr>
        <p:txBody>
          <a:bodyPr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21508" name="Rectangle 5"/>
          <p:cNvSpPr>
            <a:spLocks noGrp="1" noChangeArrowheads="1"/>
          </p:cNvSpPr>
          <p:nvPr>
            <p:ph sz="quarter" idx="2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sz="2800" dirty="0">
                <a:latin typeface="Rockwell" charset="0"/>
              </a:rPr>
              <a:t>An </a:t>
            </a:r>
            <a:r>
              <a:rPr lang="en-US" sz="2800" dirty="0">
                <a:solidFill>
                  <a:srgbClr val="B1A35A"/>
                </a:solidFill>
                <a:latin typeface="Rockwell" charset="0"/>
              </a:rPr>
              <a:t>independent clause </a:t>
            </a:r>
            <a:r>
              <a:rPr lang="en-US" sz="2800" dirty="0">
                <a:latin typeface="Rockwell" charset="0"/>
              </a:rPr>
              <a:t>is a group of words that:</a:t>
            </a:r>
          </a:p>
          <a:p>
            <a:pPr lvl="1" eaLnBrk="1" hangingPunct="1"/>
            <a:r>
              <a:rPr lang="en-US" sz="2400" dirty="0">
                <a:solidFill>
                  <a:srgbClr val="B1A35A"/>
                </a:solidFill>
                <a:latin typeface="Rockwell" charset="0"/>
              </a:rPr>
              <a:t>Contains a subject and a verb</a:t>
            </a:r>
          </a:p>
          <a:p>
            <a:pPr lvl="1" eaLnBrk="1" hangingPunct="1"/>
            <a:r>
              <a:rPr lang="en-US" sz="2400" dirty="0">
                <a:solidFill>
                  <a:srgbClr val="B1A35A"/>
                </a:solidFill>
                <a:latin typeface="Rockwell" charset="0"/>
              </a:rPr>
              <a:t>Expresses a complete idea and can stand alone because there are no marker words attached to it</a:t>
            </a:r>
          </a:p>
          <a:p>
            <a:pPr eaLnBrk="1" hangingPunct="1"/>
            <a:endParaRPr lang="en-US" sz="2800" dirty="0">
              <a:latin typeface="Rockwell" charset="0"/>
            </a:endParaRPr>
          </a:p>
        </p:txBody>
      </p:sp>
      <p:pic>
        <p:nvPicPr>
          <p:cNvPr id="10" name="Content Placeholder 9" descr="A tree in a field&#10;&#10;Description automatically generated with medium confidence">
            <a:extLst>
              <a:ext uri="{FF2B5EF4-FFF2-40B4-BE49-F238E27FC236}">
                <a16:creationId xmlns:a16="http://schemas.microsoft.com/office/drawing/2014/main" id="{152CBCE2-B124-B250-349F-8BC20057B99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974937"/>
            <a:ext cx="4041775" cy="2694516"/>
          </a:xfrm>
        </p:spPr>
      </p:pic>
    </p:spTree>
    <p:extLst>
      <p:ext uri="{BB962C8B-B14F-4D97-AF65-F5344CB8AC3E}">
        <p14:creationId xmlns:p14="http://schemas.microsoft.com/office/powerpoint/2010/main" val="1100486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1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This is an independent clause:</a:t>
            </a:r>
          </a:p>
        </p:txBody>
      </p:sp>
      <p:sp>
        <p:nvSpPr>
          <p:cNvPr id="23555" name="Rectangle 8"/>
          <p:cNvSpPr>
            <a:spLocks noGrp="1" noChangeArrowheads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indent="0" eaLnBrk="1" hangingPunct="1">
              <a:buNone/>
            </a:pPr>
            <a:endParaRPr lang="en-US" sz="2800" u="sng" dirty="0">
              <a:latin typeface="Rockwell" charset="0"/>
            </a:endParaRPr>
          </a:p>
          <a:p>
            <a:pPr eaLnBrk="1" hangingPunct="1"/>
            <a:r>
              <a:rPr lang="en-US" sz="2800" u="sng" dirty="0">
                <a:latin typeface="Rockwell" charset="0"/>
              </a:rPr>
              <a:t>Tom</a:t>
            </a:r>
            <a:r>
              <a:rPr lang="en-US" sz="2800" dirty="0">
                <a:latin typeface="Rockwell" charset="0"/>
              </a:rPr>
              <a:t>  </a:t>
            </a:r>
            <a:r>
              <a:rPr lang="en-US" sz="2800" u="sng" dirty="0">
                <a:latin typeface="Rockwell" charset="0"/>
              </a:rPr>
              <a:t>makes</a:t>
            </a:r>
            <a:r>
              <a:rPr lang="en-US" sz="2800" dirty="0">
                <a:latin typeface="Rockwell" charset="0"/>
              </a:rPr>
              <a:t> lunch.</a:t>
            </a:r>
          </a:p>
          <a:p>
            <a:pPr eaLnBrk="1" hangingPunct="1">
              <a:buFontTx/>
              <a:buNone/>
            </a:pPr>
            <a:r>
              <a:rPr lang="en-US" sz="1800" dirty="0">
                <a:latin typeface="Rockwell" charset="0"/>
              </a:rPr>
              <a:t>      </a:t>
            </a:r>
            <a:r>
              <a:rPr lang="en-US" sz="1800" dirty="0">
                <a:solidFill>
                  <a:srgbClr val="B1A35A"/>
                </a:solidFill>
                <a:latin typeface="Rockwell" charset="0"/>
              </a:rPr>
              <a:t>Subject</a:t>
            </a:r>
            <a:r>
              <a:rPr lang="en-US" sz="1800" dirty="0">
                <a:latin typeface="Rockwell" charset="0"/>
              </a:rPr>
              <a:t>  </a:t>
            </a:r>
            <a:r>
              <a:rPr lang="en-US" sz="1800" dirty="0">
                <a:solidFill>
                  <a:srgbClr val="B1A35A"/>
                </a:solidFill>
                <a:latin typeface="Rockwell" charset="0"/>
              </a:rPr>
              <a:t>verb</a:t>
            </a:r>
            <a:endParaRPr lang="en-US" sz="2800" dirty="0">
              <a:solidFill>
                <a:srgbClr val="B1A35A"/>
              </a:solidFill>
              <a:latin typeface="Rockwell" charset="0"/>
            </a:endParaRPr>
          </a:p>
          <a:p>
            <a:pPr eaLnBrk="1" hangingPunct="1">
              <a:buFontTx/>
              <a:buNone/>
            </a:pPr>
            <a:endParaRPr lang="en-US" sz="2000" dirty="0">
              <a:latin typeface="Rockwell" charset="0"/>
            </a:endParaRPr>
          </a:p>
          <a:p>
            <a:pPr eaLnBrk="1" hangingPunct="1">
              <a:buFontTx/>
              <a:buNone/>
            </a:pPr>
            <a:endParaRPr lang="en-US" sz="2000" dirty="0">
              <a:latin typeface="Rockwell" charset="0"/>
            </a:endParaRPr>
          </a:p>
          <a:p>
            <a:pPr eaLnBrk="1" hangingPunct="1">
              <a:buFontTx/>
              <a:buNone/>
            </a:pPr>
            <a:r>
              <a:rPr lang="en-US" sz="2000" dirty="0">
                <a:latin typeface="Rockwell" charset="0"/>
              </a:rPr>
              <a:t>It expresses a complete idea, does not have any marker words at the front, and it finishes with a period.</a:t>
            </a:r>
          </a:p>
        </p:txBody>
      </p:sp>
      <p:pic>
        <p:nvPicPr>
          <p:cNvPr id="5" name="Content Placeholder 4" descr="A person holding a bag of food&#10;&#10;Description automatically generated with low confidence">
            <a:extLst>
              <a:ext uri="{FF2B5EF4-FFF2-40B4-BE49-F238E27FC236}">
                <a16:creationId xmlns:a16="http://schemas.microsoft.com/office/drawing/2014/main" id="{38581131-7822-6019-34E5-A801E0A71C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85800" y="2768600"/>
            <a:ext cx="3810000" cy="2540000"/>
          </a:xfrm>
        </p:spPr>
      </p:pic>
    </p:spTree>
    <p:extLst>
      <p:ext uri="{BB962C8B-B14F-4D97-AF65-F5344CB8AC3E}">
        <p14:creationId xmlns:p14="http://schemas.microsoft.com/office/powerpoint/2010/main" val="3833226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82065-4444-9BE9-F820-1E1B82349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sz="2800" b="1" dirty="0">
                <a:solidFill>
                  <a:srgbClr val="FFFF00"/>
                </a:solidFill>
                <a:latin typeface="Rockwell" charset="0"/>
              </a:rPr>
            </a:br>
            <a:r>
              <a:rPr lang="en-US" sz="2800" b="1" dirty="0">
                <a:solidFill>
                  <a:srgbClr val="FFFF00"/>
                </a:solidFill>
                <a:latin typeface="Rockwell" charset="0"/>
              </a:rPr>
              <a:t>Phrases</a:t>
            </a:r>
            <a:r>
              <a:rPr lang="en-US" sz="2800" dirty="0">
                <a:latin typeface="Rockwell" charset="0"/>
              </a:rPr>
              <a:t> are the leaves on our sentence tree.</a:t>
            </a:r>
            <a:br>
              <a:rPr lang="en-US" sz="2800" dirty="0">
                <a:latin typeface="Rockwell" charset="0"/>
              </a:rPr>
            </a:br>
            <a:endParaRPr lang="en-US" sz="2800" dirty="0"/>
          </a:p>
        </p:txBody>
      </p:sp>
      <p:pic>
        <p:nvPicPr>
          <p:cNvPr id="4" name="Content Placeholder 3" descr="A tree with orange leaves&#10;&#10;Description automatically generated with low confidence">
            <a:extLst>
              <a:ext uri="{FF2B5EF4-FFF2-40B4-BE49-F238E27FC236}">
                <a16:creationId xmlns:a16="http://schemas.microsoft.com/office/drawing/2014/main" id="{3CB326CB-93D3-7D0C-5C47-8C40C25721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74764" y="1646238"/>
            <a:ext cx="3394471" cy="4525962"/>
          </a:xfrm>
        </p:spPr>
      </p:pic>
    </p:spTree>
    <p:extLst>
      <p:ext uri="{BB962C8B-B14F-4D97-AF65-F5344CB8AC3E}">
        <p14:creationId xmlns:p14="http://schemas.microsoft.com/office/powerpoint/2010/main" val="2407827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sz="28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A tree can have a few leaves or a lot of leaves. </a:t>
            </a:r>
            <a:br>
              <a:rPr lang="en-US" sz="28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</a:br>
            <a:r>
              <a:rPr lang="en-US" sz="28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A sentence can have a few phrases or a lot of phrases.</a:t>
            </a:r>
          </a:p>
        </p:txBody>
      </p:sp>
      <p:sp>
        <p:nvSpPr>
          <p:cNvPr id="45058" name="Text Placeholder 1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marL="0" indent="0" eaLnBrk="1" hangingPunct="1">
              <a:buFont typeface="Wingdings 2" charset="0"/>
              <a:buNone/>
            </a:pPr>
            <a:r>
              <a:rPr lang="en-US" sz="2400" b="1">
                <a:latin typeface="Rockwell" charset="0"/>
              </a:rPr>
              <a:t>Phrases</a:t>
            </a:r>
            <a:r>
              <a:rPr lang="en-US" sz="2400">
                <a:latin typeface="Rockwell" charset="0"/>
              </a:rPr>
              <a:t> do not have verbs and can attach in many different places in a sentence. </a:t>
            </a:r>
          </a:p>
          <a:p>
            <a:pPr marL="0" indent="0" eaLnBrk="1" hangingPunct="1">
              <a:buFont typeface="Wingdings 2" charset="0"/>
              <a:buNone/>
            </a:pPr>
            <a:r>
              <a:rPr lang="en-US" sz="2400">
                <a:latin typeface="Rockwell" charset="0"/>
              </a:rPr>
              <a:t>They should never interrupt the connection between a subject and verb or verb and object.</a:t>
            </a:r>
          </a:p>
        </p:txBody>
      </p:sp>
      <p:pic>
        <p:nvPicPr>
          <p:cNvPr id="5" name="Content Placeholder 4" descr="A tree with orange leaves&#10;&#10;Description automatically generated with low confidence">
            <a:extLst>
              <a:ext uri="{FF2B5EF4-FFF2-40B4-BE49-F238E27FC236}">
                <a16:creationId xmlns:a16="http://schemas.microsoft.com/office/drawing/2014/main" id="{AB14AFC1-DE79-852E-4605-3CB5982A4E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385457" y="3777342"/>
            <a:ext cx="1973036" cy="2630715"/>
          </a:xfrm>
        </p:spPr>
      </p:pic>
    </p:spTree>
    <p:extLst>
      <p:ext uri="{BB962C8B-B14F-4D97-AF65-F5344CB8AC3E}">
        <p14:creationId xmlns:p14="http://schemas.microsoft.com/office/powerpoint/2010/main" val="3362379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FFFF00"/>
                </a:solidFill>
                <a:ea typeface="+mj-ea"/>
                <a:cs typeface="+mj-cs"/>
              </a:rPr>
              <a:t>Prepositional Phrases</a:t>
            </a:r>
          </a:p>
        </p:txBody>
      </p:sp>
      <p:pic>
        <p:nvPicPr>
          <p:cNvPr id="47106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16" r="-67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02703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sz="27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After she gets home from school, Sarah makes a snack</a:t>
            </a:r>
            <a:r>
              <a:rPr lang="en-US" sz="2700" dirty="0"/>
              <a:t> </a:t>
            </a:r>
            <a:r>
              <a:rPr lang="en-US" sz="27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with her mom in the kitchen.</a:t>
            </a:r>
            <a:br>
              <a:rPr lang="en-US" sz="31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</a:br>
            <a:r>
              <a:rPr lang="en-US" sz="18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Prepositional phrase         prepositional phrase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en-US" sz="2000" dirty="0">
                <a:ea typeface="+mn-ea"/>
                <a:cs typeface="+mn-cs"/>
              </a:rPr>
              <a:t>Be careful not to interrupt the </a:t>
            </a:r>
            <a:r>
              <a:rPr lang="en-US" sz="2000" dirty="0">
                <a:solidFill>
                  <a:schemeClr val="accent6">
                    <a:lumMod val="25000"/>
                  </a:schemeClr>
                </a:solidFill>
                <a:ea typeface="+mn-ea"/>
                <a:cs typeface="+mn-cs"/>
              </a:rPr>
              <a:t>subject-verb</a:t>
            </a:r>
            <a:r>
              <a:rPr lang="en-US" sz="2000" dirty="0">
                <a:ea typeface="+mn-ea"/>
                <a:cs typeface="+mn-cs"/>
              </a:rPr>
              <a:t> or </a:t>
            </a:r>
            <a:r>
              <a:rPr lang="en-US" sz="2000" dirty="0">
                <a:solidFill>
                  <a:schemeClr val="accent6">
                    <a:lumMod val="25000"/>
                  </a:schemeClr>
                </a:solidFill>
                <a:ea typeface="+mn-ea"/>
                <a:cs typeface="+mn-cs"/>
              </a:rPr>
              <a:t>verb-object</a:t>
            </a:r>
            <a:r>
              <a:rPr lang="en-US" sz="2000" dirty="0">
                <a:ea typeface="+mn-ea"/>
                <a:cs typeface="+mn-cs"/>
              </a:rPr>
              <a:t> with a phrase: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endParaRPr lang="en-US" sz="2000" dirty="0">
              <a:ea typeface="+mn-ea"/>
              <a:cs typeface="+mn-cs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ea typeface="+mn-ea"/>
                <a:cs typeface="+mn-cs"/>
              </a:rPr>
              <a:t>Sarah </a:t>
            </a:r>
            <a:r>
              <a:rPr lang="en-US" sz="2000" i="1" dirty="0">
                <a:solidFill>
                  <a:schemeClr val="accent6">
                    <a:lumMod val="25000"/>
                  </a:schemeClr>
                </a:solidFill>
                <a:ea typeface="+mn-ea"/>
                <a:cs typeface="+mn-cs"/>
              </a:rPr>
              <a:t>with her mom 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ea typeface="+mn-ea"/>
                <a:cs typeface="+mn-cs"/>
              </a:rPr>
              <a:t>makes </a:t>
            </a:r>
            <a:r>
              <a:rPr lang="en-US" sz="2000" i="1" dirty="0">
                <a:solidFill>
                  <a:schemeClr val="accent6">
                    <a:lumMod val="25000"/>
                  </a:schemeClr>
                </a:solidFill>
                <a:ea typeface="+mn-ea"/>
                <a:cs typeface="+mn-cs"/>
              </a:rPr>
              <a:t>in the kitchen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ea typeface="+mn-ea"/>
                <a:cs typeface="+mn-cs"/>
              </a:rPr>
              <a:t>a snack.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ea typeface="+mn-ea"/>
                <a:cs typeface="+mn-cs"/>
                <a:sym typeface="Wingdings"/>
              </a:rPr>
              <a:t>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sym typeface="Wingdings"/>
              </a:rPr>
              <a:t>           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ea typeface="+mn-ea"/>
                <a:cs typeface="+mn-cs"/>
                <a:sym typeface="Wingdings"/>
              </a:rPr>
              <a:t> SARAH MAKES A SNACK is the independent clause here.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2000" dirty="0">
                <a:ea typeface="+mn-ea"/>
                <a:cs typeface="+mn-cs"/>
                <a:sym typeface="Wingdings"/>
              </a:rPr>
              <a:t>                              Put the phrases around it, not inside it. </a:t>
            </a:r>
            <a:endParaRPr lang="en-US" sz="2000" dirty="0">
              <a:ea typeface="+mn-ea"/>
              <a:cs typeface="+mn-cs"/>
            </a:endParaRPr>
          </a:p>
        </p:txBody>
      </p:sp>
      <p:pic>
        <p:nvPicPr>
          <p:cNvPr id="6" name="Content Placeholder 5" descr="A picture containing person, indoor, preparing, cooking&#10;&#10;Description automatically generated">
            <a:extLst>
              <a:ext uri="{FF2B5EF4-FFF2-40B4-BE49-F238E27FC236}">
                <a16:creationId xmlns:a16="http://schemas.microsoft.com/office/drawing/2014/main" id="{C604BD90-CCB5-C318-D9E4-602BE6BA06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754086" y="4114799"/>
            <a:ext cx="3056164" cy="2444931"/>
          </a:xfrm>
        </p:spPr>
      </p:pic>
    </p:spTree>
    <p:extLst>
      <p:ext uri="{BB962C8B-B14F-4D97-AF65-F5344CB8AC3E}">
        <p14:creationId xmlns:p14="http://schemas.microsoft.com/office/powerpoint/2010/main" val="1834074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FFFF00"/>
                </a:solidFill>
                <a:ea typeface="+mj-ea"/>
                <a:cs typeface="+mj-cs"/>
              </a:rPr>
              <a:t>Gerund Phrases</a:t>
            </a:r>
          </a:p>
        </p:txBody>
      </p:sp>
      <p:pic>
        <p:nvPicPr>
          <p:cNvPr id="50178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10" r="-10610"/>
          <a:stretch>
            <a:fillRect/>
          </a:stretch>
        </p:blipFill>
        <p:spPr>
          <a:xfrm>
            <a:off x="457200" y="1646238"/>
            <a:ext cx="8229600" cy="4525962"/>
          </a:xfrm>
        </p:spPr>
      </p:pic>
    </p:spTree>
    <p:extLst>
      <p:ext uri="{BB962C8B-B14F-4D97-AF65-F5344CB8AC3E}">
        <p14:creationId xmlns:p14="http://schemas.microsoft.com/office/powerpoint/2010/main" val="21394274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424</Words>
  <Application>Microsoft Macintosh PowerPoint</Application>
  <PresentationFormat>On-screen Show (4:3)</PresentationFormat>
  <Paragraphs>67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Rockwell</vt:lpstr>
      <vt:lpstr>Wingdings 2</vt:lpstr>
      <vt:lpstr>Foundry</vt:lpstr>
      <vt:lpstr> Every Sentence is a Tree: How sentences go together in English </vt:lpstr>
      <vt:lpstr>Every English Sentence is like a tree Every tree has a trunk; every sentence has an independent clause.</vt:lpstr>
      <vt:lpstr>What is an independent clause?</vt:lpstr>
      <vt:lpstr>This is an independent clause:</vt:lpstr>
      <vt:lpstr> Phrases are the leaves on our sentence tree. </vt:lpstr>
      <vt:lpstr>A tree can have a few leaves or a lot of leaves.  A sentence can have a few phrases or a lot of phrases.</vt:lpstr>
      <vt:lpstr>Prepositional Phrases</vt:lpstr>
      <vt:lpstr>After she gets home from school, Sarah makes a snack with her mom in the kitchen. Prepositional phrase         prepositional phrase</vt:lpstr>
      <vt:lpstr>Gerund Phrases</vt:lpstr>
      <vt:lpstr>Gerunds look like –ING verbs, but they aren’t!</vt:lpstr>
      <vt:lpstr>Gerund sentence: </vt:lpstr>
      <vt:lpstr>In summary…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Every Sentence is a Tree</dc:title>
  <dc:creator>Elaine George</dc:creator>
  <cp:lastModifiedBy>Elaine George</cp:lastModifiedBy>
  <cp:revision>27</cp:revision>
  <dcterms:created xsi:type="dcterms:W3CDTF">2015-12-29T17:28:21Z</dcterms:created>
  <dcterms:modified xsi:type="dcterms:W3CDTF">2022-05-06T02:01:39Z</dcterms:modified>
</cp:coreProperties>
</file>