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1" r:id="rId1"/>
  </p:sldMasterIdLst>
  <p:notesMasterIdLst>
    <p:notesMasterId r:id="rId20"/>
  </p:notesMasterIdLst>
  <p:sldIdLst>
    <p:sldId id="256" r:id="rId2"/>
    <p:sldId id="277" r:id="rId3"/>
    <p:sldId id="296" r:id="rId4"/>
    <p:sldId id="297" r:id="rId5"/>
    <p:sldId id="298" r:id="rId6"/>
    <p:sldId id="299" r:id="rId7"/>
    <p:sldId id="264" r:id="rId8"/>
    <p:sldId id="265" r:id="rId9"/>
    <p:sldId id="285" r:id="rId10"/>
    <p:sldId id="286" r:id="rId11"/>
    <p:sldId id="270" r:id="rId12"/>
    <p:sldId id="271" r:id="rId13"/>
    <p:sldId id="288" r:id="rId14"/>
    <p:sldId id="272" r:id="rId15"/>
    <p:sldId id="289" r:id="rId16"/>
    <p:sldId id="290" r:id="rId17"/>
    <p:sldId id="291" r:id="rId18"/>
    <p:sldId id="292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63"/>
  </p:normalViewPr>
  <p:slideViewPr>
    <p:cSldViewPr snapToGrid="0" snapToObjects="1">
      <p:cViewPr varScale="1">
        <p:scale>
          <a:sx n="117" d="100"/>
          <a:sy n="117" d="100"/>
        </p:scale>
        <p:origin x="28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4A5BFB-5BF0-49E8-A321-55EEF2836655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C1F3C89-DEFC-43A4-A639-9C7BA58880D9}">
      <dgm:prSet/>
      <dgm:spPr/>
      <dgm:t>
        <a:bodyPr/>
        <a:lstStyle/>
        <a:p>
          <a:r>
            <a:rPr lang="en-US" dirty="0"/>
            <a:t>The teacher who I had last year. </a:t>
          </a:r>
        </a:p>
        <a:p>
          <a:r>
            <a:rPr lang="en-US" dirty="0">
              <a:solidFill>
                <a:srgbClr val="C00000"/>
              </a:solidFill>
            </a:rPr>
            <a:t>X</a:t>
          </a:r>
        </a:p>
      </dgm:t>
    </dgm:pt>
    <dgm:pt modelId="{58B9B676-BB5C-455C-8FC3-735FA7017D2C}" type="parTrans" cxnId="{2E7DA58A-9CDD-4A17-9064-46497B034493}">
      <dgm:prSet/>
      <dgm:spPr/>
      <dgm:t>
        <a:bodyPr/>
        <a:lstStyle/>
        <a:p>
          <a:endParaRPr lang="en-US"/>
        </a:p>
      </dgm:t>
    </dgm:pt>
    <dgm:pt modelId="{48857190-5867-4F4C-979C-34C53FBFE8E0}" type="sibTrans" cxnId="{2E7DA58A-9CDD-4A17-9064-46497B034493}">
      <dgm:prSet/>
      <dgm:spPr/>
      <dgm:t>
        <a:bodyPr/>
        <a:lstStyle/>
        <a:p>
          <a:endParaRPr lang="en-US"/>
        </a:p>
      </dgm:t>
    </dgm:pt>
    <dgm:pt modelId="{3A21FD61-EC4A-4DBC-8C09-0E131ABE3D7A}">
      <dgm:prSet/>
      <dgm:spPr/>
      <dgm:t>
        <a:bodyPr/>
        <a:lstStyle/>
        <a:p>
          <a:r>
            <a:rPr lang="en-US" dirty="0"/>
            <a:t>The girl who sold girl scout cookies to me. </a:t>
          </a:r>
          <a:r>
            <a:rPr lang="en-US" dirty="0">
              <a:solidFill>
                <a:srgbClr val="C00000"/>
              </a:solidFill>
            </a:rPr>
            <a:t>X</a:t>
          </a:r>
        </a:p>
      </dgm:t>
    </dgm:pt>
    <dgm:pt modelId="{ED5154C6-2DFD-4EE4-9B6D-7B390C340843}" type="parTrans" cxnId="{94619152-BC96-4A61-8A50-1857404552BE}">
      <dgm:prSet/>
      <dgm:spPr/>
      <dgm:t>
        <a:bodyPr/>
        <a:lstStyle/>
        <a:p>
          <a:endParaRPr lang="en-US"/>
        </a:p>
      </dgm:t>
    </dgm:pt>
    <dgm:pt modelId="{AB13AB78-7764-491F-905A-A3E075630EC4}" type="sibTrans" cxnId="{94619152-BC96-4A61-8A50-1857404552BE}">
      <dgm:prSet/>
      <dgm:spPr/>
      <dgm:t>
        <a:bodyPr/>
        <a:lstStyle/>
        <a:p>
          <a:endParaRPr lang="en-US"/>
        </a:p>
      </dgm:t>
    </dgm:pt>
    <dgm:pt modelId="{5AA130A2-F3F6-448A-9E13-A43B8BDC56F6}">
      <dgm:prSet/>
      <dgm:spPr/>
      <dgm:t>
        <a:bodyPr/>
        <a:lstStyle/>
        <a:p>
          <a:r>
            <a:rPr lang="en-US" dirty="0"/>
            <a:t>The book that I bought for the course was expensive. </a:t>
          </a:r>
        </a:p>
        <a:p>
          <a:r>
            <a:rPr lang="en-US" dirty="0">
              <a:solidFill>
                <a:schemeClr val="bg1"/>
              </a:solidFill>
              <a:sym typeface="Wingdings" panose="05000000000000000000" pitchFamily="2" charset="2"/>
            </a:rPr>
            <a:t></a:t>
          </a:r>
          <a:r>
            <a:rPr lang="en-US" dirty="0">
              <a:solidFill>
                <a:schemeClr val="bg1"/>
              </a:solidFill>
            </a:rPr>
            <a:t> </a:t>
          </a:r>
        </a:p>
      </dgm:t>
    </dgm:pt>
    <dgm:pt modelId="{34DD1F70-062B-4048-80BE-ED56164F3772}" type="parTrans" cxnId="{0C42099F-7E6F-4203-9263-464F96B931CE}">
      <dgm:prSet/>
      <dgm:spPr/>
      <dgm:t>
        <a:bodyPr/>
        <a:lstStyle/>
        <a:p>
          <a:endParaRPr lang="en-US"/>
        </a:p>
      </dgm:t>
    </dgm:pt>
    <dgm:pt modelId="{21ACF302-478A-43F4-A2CF-D7ACA494F00F}" type="sibTrans" cxnId="{0C42099F-7E6F-4203-9263-464F96B931CE}">
      <dgm:prSet/>
      <dgm:spPr/>
      <dgm:t>
        <a:bodyPr/>
        <a:lstStyle/>
        <a:p>
          <a:endParaRPr lang="en-US"/>
        </a:p>
      </dgm:t>
    </dgm:pt>
    <dgm:pt modelId="{A8EDEB7A-BF21-4504-841A-D766A0046E67}">
      <dgm:prSet/>
      <dgm:spPr/>
      <dgm:t>
        <a:bodyPr/>
        <a:lstStyle/>
        <a:p>
          <a:r>
            <a:rPr lang="en-US" dirty="0"/>
            <a:t>I went to the show that you recommended. </a:t>
          </a:r>
          <a:r>
            <a:rPr lang="en-US" dirty="0">
              <a:solidFill>
                <a:schemeClr val="bg1"/>
              </a:solidFill>
              <a:sym typeface="Wingdings" panose="05000000000000000000" pitchFamily="2" charset="2"/>
            </a:rPr>
            <a:t></a:t>
          </a:r>
          <a:endParaRPr lang="en-US" dirty="0">
            <a:solidFill>
              <a:schemeClr val="bg1"/>
            </a:solidFill>
          </a:endParaRPr>
        </a:p>
      </dgm:t>
    </dgm:pt>
    <dgm:pt modelId="{71550786-E56E-4437-98EB-F2BAD22E5FAE}" type="parTrans" cxnId="{C2357B88-472E-4AC9-9509-92C22AC93F18}">
      <dgm:prSet/>
      <dgm:spPr/>
      <dgm:t>
        <a:bodyPr/>
        <a:lstStyle/>
        <a:p>
          <a:endParaRPr lang="en-US"/>
        </a:p>
      </dgm:t>
    </dgm:pt>
    <dgm:pt modelId="{424BF386-70D1-427E-8732-487AC34F2063}" type="sibTrans" cxnId="{C2357B88-472E-4AC9-9509-92C22AC93F18}">
      <dgm:prSet/>
      <dgm:spPr/>
      <dgm:t>
        <a:bodyPr/>
        <a:lstStyle/>
        <a:p>
          <a:endParaRPr lang="en-US"/>
        </a:p>
      </dgm:t>
    </dgm:pt>
    <dgm:pt modelId="{57CEA9AE-3BAB-194B-BA07-3D96D0617B58}" type="pres">
      <dgm:prSet presAssocID="{254A5BFB-5BF0-49E8-A321-55EEF2836655}" presName="matrix" presStyleCnt="0">
        <dgm:presLayoutVars>
          <dgm:chMax val="1"/>
          <dgm:dir/>
          <dgm:resizeHandles val="exact"/>
        </dgm:presLayoutVars>
      </dgm:prSet>
      <dgm:spPr/>
    </dgm:pt>
    <dgm:pt modelId="{75B1544B-405F-D847-B381-E24C0DFF2A4B}" type="pres">
      <dgm:prSet presAssocID="{254A5BFB-5BF0-49E8-A321-55EEF2836655}" presName="diamond" presStyleLbl="bgShp" presStyleIdx="0" presStyleCnt="1"/>
      <dgm:spPr/>
    </dgm:pt>
    <dgm:pt modelId="{972192C0-690D-374A-B30D-10F40B3A4E2E}" type="pres">
      <dgm:prSet presAssocID="{254A5BFB-5BF0-49E8-A321-55EEF2836655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DE917585-5901-1F4B-B509-8B349E8F832D}" type="pres">
      <dgm:prSet presAssocID="{254A5BFB-5BF0-49E8-A321-55EEF2836655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47F505B7-239F-434C-87A2-4006FE306798}" type="pres">
      <dgm:prSet presAssocID="{254A5BFB-5BF0-49E8-A321-55EEF2836655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ACC9B244-E28E-0448-9011-3793B3872596}" type="pres">
      <dgm:prSet presAssocID="{254A5BFB-5BF0-49E8-A321-55EEF2836655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94619152-BC96-4A61-8A50-1857404552BE}" srcId="{254A5BFB-5BF0-49E8-A321-55EEF2836655}" destId="{3A21FD61-EC4A-4DBC-8C09-0E131ABE3D7A}" srcOrd="1" destOrd="0" parTransId="{ED5154C6-2DFD-4EE4-9B6D-7B390C340843}" sibTransId="{AB13AB78-7764-491F-905A-A3E075630EC4}"/>
    <dgm:cxn modelId="{C2357B88-472E-4AC9-9509-92C22AC93F18}" srcId="{254A5BFB-5BF0-49E8-A321-55EEF2836655}" destId="{A8EDEB7A-BF21-4504-841A-D766A0046E67}" srcOrd="3" destOrd="0" parTransId="{71550786-E56E-4437-98EB-F2BAD22E5FAE}" sibTransId="{424BF386-70D1-427E-8732-487AC34F2063}"/>
    <dgm:cxn modelId="{2E7DA58A-9CDD-4A17-9064-46497B034493}" srcId="{254A5BFB-5BF0-49E8-A321-55EEF2836655}" destId="{DC1F3C89-DEFC-43A4-A639-9C7BA58880D9}" srcOrd="0" destOrd="0" parTransId="{58B9B676-BB5C-455C-8FC3-735FA7017D2C}" sibTransId="{48857190-5867-4F4C-979C-34C53FBFE8E0}"/>
    <dgm:cxn modelId="{0C42099F-7E6F-4203-9263-464F96B931CE}" srcId="{254A5BFB-5BF0-49E8-A321-55EEF2836655}" destId="{5AA130A2-F3F6-448A-9E13-A43B8BDC56F6}" srcOrd="2" destOrd="0" parTransId="{34DD1F70-062B-4048-80BE-ED56164F3772}" sibTransId="{21ACF302-478A-43F4-A2CF-D7ACA494F00F}"/>
    <dgm:cxn modelId="{02F336B1-73E5-404C-8368-FAADD82A4609}" type="presOf" srcId="{254A5BFB-5BF0-49E8-A321-55EEF2836655}" destId="{57CEA9AE-3BAB-194B-BA07-3D96D0617B58}" srcOrd="0" destOrd="0" presId="urn:microsoft.com/office/officeart/2005/8/layout/matrix3"/>
    <dgm:cxn modelId="{28A77ABA-03EA-544D-B256-1E91757E4000}" type="presOf" srcId="{A8EDEB7A-BF21-4504-841A-D766A0046E67}" destId="{ACC9B244-E28E-0448-9011-3793B3872596}" srcOrd="0" destOrd="0" presId="urn:microsoft.com/office/officeart/2005/8/layout/matrix3"/>
    <dgm:cxn modelId="{608798BD-DF57-7F42-8D23-ECB04DE272D4}" type="presOf" srcId="{5AA130A2-F3F6-448A-9E13-A43B8BDC56F6}" destId="{47F505B7-239F-434C-87A2-4006FE306798}" srcOrd="0" destOrd="0" presId="urn:microsoft.com/office/officeart/2005/8/layout/matrix3"/>
    <dgm:cxn modelId="{AE4132C3-4953-C045-92D6-CB451AB6E7FE}" type="presOf" srcId="{DC1F3C89-DEFC-43A4-A639-9C7BA58880D9}" destId="{972192C0-690D-374A-B30D-10F40B3A4E2E}" srcOrd="0" destOrd="0" presId="urn:microsoft.com/office/officeart/2005/8/layout/matrix3"/>
    <dgm:cxn modelId="{07FFFADE-6D0E-2243-952D-97BC3DAB1860}" type="presOf" srcId="{3A21FD61-EC4A-4DBC-8C09-0E131ABE3D7A}" destId="{DE917585-5901-1F4B-B509-8B349E8F832D}" srcOrd="0" destOrd="0" presId="urn:microsoft.com/office/officeart/2005/8/layout/matrix3"/>
    <dgm:cxn modelId="{B48F28F3-8FA7-614B-A6F2-F6F9FBE61B87}" type="presParOf" srcId="{57CEA9AE-3BAB-194B-BA07-3D96D0617B58}" destId="{75B1544B-405F-D847-B381-E24C0DFF2A4B}" srcOrd="0" destOrd="0" presId="urn:microsoft.com/office/officeart/2005/8/layout/matrix3"/>
    <dgm:cxn modelId="{30BF9CF8-1A21-8540-85D2-FEB598972EE8}" type="presParOf" srcId="{57CEA9AE-3BAB-194B-BA07-3D96D0617B58}" destId="{972192C0-690D-374A-B30D-10F40B3A4E2E}" srcOrd="1" destOrd="0" presId="urn:microsoft.com/office/officeart/2005/8/layout/matrix3"/>
    <dgm:cxn modelId="{B54141C2-D947-224F-9D5A-6D4BE2DB8DB7}" type="presParOf" srcId="{57CEA9AE-3BAB-194B-BA07-3D96D0617B58}" destId="{DE917585-5901-1F4B-B509-8B349E8F832D}" srcOrd="2" destOrd="0" presId="urn:microsoft.com/office/officeart/2005/8/layout/matrix3"/>
    <dgm:cxn modelId="{26FBD814-2F5A-5749-8188-44F66C19F441}" type="presParOf" srcId="{57CEA9AE-3BAB-194B-BA07-3D96D0617B58}" destId="{47F505B7-239F-434C-87A2-4006FE306798}" srcOrd="3" destOrd="0" presId="urn:microsoft.com/office/officeart/2005/8/layout/matrix3"/>
    <dgm:cxn modelId="{EBB35E3F-9596-4A48-8B5A-48C4FF01EED8}" type="presParOf" srcId="{57CEA9AE-3BAB-194B-BA07-3D96D0617B58}" destId="{ACC9B244-E28E-0448-9011-3793B3872596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B1544B-405F-D847-B381-E24C0DFF2A4B}">
      <dsp:nvSpPr>
        <dsp:cNvPr id="0" name=""/>
        <dsp:cNvSpPr/>
      </dsp:nvSpPr>
      <dsp:spPr>
        <a:xfrm>
          <a:off x="1851660" y="0"/>
          <a:ext cx="4526280" cy="4526280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2192C0-690D-374A-B30D-10F40B3A4E2E}">
      <dsp:nvSpPr>
        <dsp:cNvPr id="0" name=""/>
        <dsp:cNvSpPr/>
      </dsp:nvSpPr>
      <dsp:spPr>
        <a:xfrm>
          <a:off x="2281656" y="429996"/>
          <a:ext cx="1765249" cy="17652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The teacher who I had last year.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C00000"/>
              </a:solidFill>
            </a:rPr>
            <a:t>X</a:t>
          </a:r>
        </a:p>
      </dsp:txBody>
      <dsp:txXfrm>
        <a:off x="2367828" y="516168"/>
        <a:ext cx="1592905" cy="1592905"/>
      </dsp:txXfrm>
    </dsp:sp>
    <dsp:sp modelId="{DE917585-5901-1F4B-B509-8B349E8F832D}">
      <dsp:nvSpPr>
        <dsp:cNvPr id="0" name=""/>
        <dsp:cNvSpPr/>
      </dsp:nvSpPr>
      <dsp:spPr>
        <a:xfrm>
          <a:off x="4182694" y="429996"/>
          <a:ext cx="1765249" cy="17652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The girl who sold girl scout cookies to me. </a:t>
          </a:r>
          <a:r>
            <a:rPr lang="en-US" sz="1600" kern="1200" dirty="0">
              <a:solidFill>
                <a:srgbClr val="C00000"/>
              </a:solidFill>
            </a:rPr>
            <a:t>X</a:t>
          </a:r>
        </a:p>
      </dsp:txBody>
      <dsp:txXfrm>
        <a:off x="4268866" y="516168"/>
        <a:ext cx="1592905" cy="1592905"/>
      </dsp:txXfrm>
    </dsp:sp>
    <dsp:sp modelId="{47F505B7-239F-434C-87A2-4006FE306798}">
      <dsp:nvSpPr>
        <dsp:cNvPr id="0" name=""/>
        <dsp:cNvSpPr/>
      </dsp:nvSpPr>
      <dsp:spPr>
        <a:xfrm>
          <a:off x="2281656" y="2331034"/>
          <a:ext cx="1765249" cy="17652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The book that I bought for the course was expensive.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  <a:sym typeface="Wingdings" panose="05000000000000000000" pitchFamily="2" charset="2"/>
            </a:rPr>
            <a:t></a:t>
          </a:r>
          <a:r>
            <a:rPr lang="en-US" sz="1600" kern="1200" dirty="0">
              <a:solidFill>
                <a:schemeClr val="bg1"/>
              </a:solidFill>
            </a:rPr>
            <a:t> </a:t>
          </a:r>
        </a:p>
      </dsp:txBody>
      <dsp:txXfrm>
        <a:off x="2367828" y="2417206"/>
        <a:ext cx="1592905" cy="1592905"/>
      </dsp:txXfrm>
    </dsp:sp>
    <dsp:sp modelId="{ACC9B244-E28E-0448-9011-3793B3872596}">
      <dsp:nvSpPr>
        <dsp:cNvPr id="0" name=""/>
        <dsp:cNvSpPr/>
      </dsp:nvSpPr>
      <dsp:spPr>
        <a:xfrm>
          <a:off x="4182694" y="2331034"/>
          <a:ext cx="1765249" cy="17652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 went to the show that you recommended. </a:t>
          </a:r>
          <a:r>
            <a:rPr lang="en-US" sz="1600" kern="1200" dirty="0">
              <a:solidFill>
                <a:schemeClr val="bg1"/>
              </a:solidFill>
              <a:sym typeface="Wingdings" panose="05000000000000000000" pitchFamily="2" charset="2"/>
            </a:rPr>
            <a:t></a:t>
          </a:r>
          <a:endParaRPr lang="en-US" sz="1600" kern="1200" dirty="0">
            <a:solidFill>
              <a:schemeClr val="bg1"/>
            </a:solidFill>
          </a:endParaRPr>
        </a:p>
      </dsp:txBody>
      <dsp:txXfrm>
        <a:off x="4268866" y="2417206"/>
        <a:ext cx="1592905" cy="15929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727491-8DE3-C24C-A5C6-A65BD113B427}" type="datetimeFigureOut">
              <a:rPr lang="en-US" smtClean="0"/>
              <a:t>5/31/22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4DD3D-B34B-3D45-B0E0-74D244D89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366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0EEA133-6DDF-6247-AD23-7E42CB48D349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C6CDF8B-5A69-3E4E-8FD2-A7EF1D792E98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5118571-4D1D-9C43-9C06-5F6895FF56B6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47671DA-5118-F247-9D43-4B15BE827C57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47671DA-5118-F247-9D43-4B15BE827C57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B56DE6B-5705-F74E-9119-0D297BD6C1F2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F41894D0-AE93-E14C-AC8E-938F1178BDD8}" type="datetimeFigureOut">
              <a:rPr lang="en-US" smtClean="0"/>
              <a:t>5/31/22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4A8FDEB5-6184-074E-849D-58871F21D3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894D0-AE93-E14C-AC8E-938F1178BDD8}" type="datetimeFigureOut">
              <a:rPr lang="en-US" smtClean="0"/>
              <a:t>5/31/22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FDEB5-6184-074E-849D-58871F21D3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894D0-AE93-E14C-AC8E-938F1178BDD8}" type="datetimeFigureOut">
              <a:rPr lang="en-US" smtClean="0"/>
              <a:t>5/31/22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FDEB5-6184-074E-849D-58871F21D3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AE063-2AE5-1747-A594-4CBF8A8C15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219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894D0-AE93-E14C-AC8E-938F1178BDD8}" type="datetimeFigureOut">
              <a:rPr lang="en-US" smtClean="0"/>
              <a:t>5/31/22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FDEB5-6184-074E-849D-58871F21D3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F41894D0-AE93-E14C-AC8E-938F1178BDD8}" type="datetimeFigureOut">
              <a:rPr lang="en-US" smtClean="0"/>
              <a:t>5/31/22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4A8FDEB5-6184-074E-849D-58871F21D38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894D0-AE93-E14C-AC8E-938F1178BDD8}" type="datetimeFigureOut">
              <a:rPr lang="en-US" smtClean="0"/>
              <a:t>5/31/22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4A8FDEB5-6184-074E-849D-58871F21D38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894D0-AE93-E14C-AC8E-938F1178BDD8}" type="datetimeFigureOut">
              <a:rPr lang="en-US" smtClean="0"/>
              <a:t>5/31/22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4A8FDEB5-6184-074E-849D-58871F21D3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894D0-AE93-E14C-AC8E-938F1178BDD8}" type="datetimeFigureOut">
              <a:rPr lang="en-US" smtClean="0"/>
              <a:t>5/31/22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FDEB5-6184-074E-849D-58871F21D38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894D0-AE93-E14C-AC8E-938F1178BDD8}" type="datetimeFigureOut">
              <a:rPr lang="en-US" smtClean="0"/>
              <a:t>5/31/22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FDEB5-6184-074E-849D-58871F21D3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F41894D0-AE93-E14C-AC8E-938F1178BDD8}" type="datetimeFigureOut">
              <a:rPr lang="en-US" smtClean="0"/>
              <a:t>5/31/22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4A8FDEB5-6184-074E-849D-58871F21D3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F41894D0-AE93-E14C-AC8E-938F1178BDD8}" type="datetimeFigureOut">
              <a:rPr lang="en-US" smtClean="0"/>
              <a:t>5/31/22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4A8FDEB5-6184-074E-849D-58871F21D38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F41894D0-AE93-E14C-AC8E-938F1178BDD8}" type="datetimeFigureOut">
              <a:rPr lang="en-US" smtClean="0"/>
              <a:t>5/31/22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4A8FDEB5-6184-074E-849D-58871F21D38E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Introduction to Adjective Clauses</a:t>
            </a:r>
          </a:p>
        </p:txBody>
      </p:sp>
      <p:pic>
        <p:nvPicPr>
          <p:cNvPr id="6" name="Content Placeholder 5" descr="Screen Shot 2015-12-28 at 1.31.17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98" r="-9298"/>
          <a:stretch>
            <a:fillRect/>
          </a:stretch>
        </p:blipFill>
        <p:spPr>
          <a:xfrm>
            <a:off x="457200" y="1657122"/>
            <a:ext cx="8229600" cy="4526280"/>
          </a:xfrm>
        </p:spPr>
      </p:pic>
    </p:spTree>
    <p:extLst>
      <p:ext uri="{BB962C8B-B14F-4D97-AF65-F5344CB8AC3E}">
        <p14:creationId xmlns:p14="http://schemas.microsoft.com/office/powerpoint/2010/main" val="385606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Check the structure of the adjective clause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SUBJECT</a:t>
            </a:r>
            <a:r>
              <a:rPr lang="en-US" dirty="0"/>
              <a:t> between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marker word </a:t>
            </a:r>
            <a:r>
              <a:rPr lang="en-US" dirty="0"/>
              <a:t>and the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verb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u="sng" dirty="0"/>
              <a:t>No subject </a:t>
            </a:r>
            <a:r>
              <a:rPr lang="en-US" dirty="0"/>
              <a:t>between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marker word </a:t>
            </a:r>
            <a:r>
              <a:rPr lang="en-US" dirty="0"/>
              <a:t>and </a:t>
            </a:r>
            <a:r>
              <a:rPr lang="en-US" dirty="0">
                <a:solidFill>
                  <a:srgbClr val="CF6868"/>
                </a:solidFill>
              </a:rPr>
              <a:t>verb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B1A35A"/>
                </a:solidFill>
              </a:rPr>
              <a:t>whom</a:t>
            </a:r>
            <a:r>
              <a:rPr lang="en-US" sz="2800" dirty="0"/>
              <a:t>     </a:t>
            </a:r>
            <a:r>
              <a:rPr lang="en-US" sz="2800" dirty="0">
                <a:solidFill>
                  <a:schemeClr val="bg1"/>
                </a:solidFill>
              </a:rPr>
              <a:t>I    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met</a:t>
            </a:r>
            <a:r>
              <a:rPr lang="en-US" sz="2800" dirty="0"/>
              <a:t> at the </a:t>
            </a:r>
          </a:p>
          <a:p>
            <a:pPr marL="0" indent="0">
              <a:buNone/>
            </a:pPr>
            <a:r>
              <a:rPr lang="en-US" sz="1200" dirty="0"/>
              <a:t>Marker word       subject          verb</a:t>
            </a:r>
          </a:p>
          <a:p>
            <a:pPr marL="0" indent="0">
              <a:buNone/>
            </a:pPr>
            <a:r>
              <a:rPr lang="en-US" sz="2800" dirty="0"/>
              <a:t>party last night</a:t>
            </a:r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2800" i="1" dirty="0">
                <a:solidFill>
                  <a:schemeClr val="bg1"/>
                </a:solidFill>
              </a:rPr>
              <a:t>RULE FOR WHO/</a:t>
            </a:r>
            <a:r>
              <a:rPr lang="en-US" sz="2800" i="1">
                <a:solidFill>
                  <a:schemeClr val="bg1"/>
                </a:solidFill>
              </a:rPr>
              <a:t>WHOM:</a:t>
            </a:r>
          </a:p>
          <a:p>
            <a:pPr marL="0" indent="0" algn="ctr">
              <a:buNone/>
            </a:pPr>
            <a:r>
              <a:rPr lang="en-US" sz="2800" i="1">
                <a:solidFill>
                  <a:schemeClr val="bg1"/>
                </a:solidFill>
              </a:rPr>
              <a:t>Extra </a:t>
            </a:r>
            <a:r>
              <a:rPr lang="en-US" sz="2800" i="1" dirty="0">
                <a:solidFill>
                  <a:schemeClr val="bg1"/>
                </a:solidFill>
              </a:rPr>
              <a:t>word (subject) = extra letter (</a:t>
            </a:r>
            <a:r>
              <a:rPr lang="en-US" sz="2800" i="1" dirty="0" err="1">
                <a:solidFill>
                  <a:schemeClr val="bg1"/>
                </a:solidFill>
              </a:rPr>
              <a:t>whoM</a:t>
            </a:r>
            <a:r>
              <a:rPr lang="en-US" sz="2800" i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B1A35A"/>
                </a:solidFill>
              </a:rPr>
              <a:t>who    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CF6868"/>
                </a:solidFill>
              </a:rPr>
              <a:t>lives</a:t>
            </a:r>
            <a:r>
              <a:rPr lang="en-US" sz="2800" dirty="0"/>
              <a:t> next door</a:t>
            </a:r>
          </a:p>
          <a:p>
            <a:pPr marL="0" indent="0">
              <a:buNone/>
            </a:pPr>
            <a:r>
              <a:rPr lang="en-US" sz="1400" dirty="0"/>
              <a:t>Marker word       verb</a:t>
            </a:r>
          </a:p>
          <a:p>
            <a:pPr marL="0" indent="0">
              <a:buNone/>
            </a:pPr>
            <a:r>
              <a:rPr lang="en-US" sz="2800" dirty="0"/>
              <a:t> to 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972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Adjectives</a:t>
            </a:r>
            <a:r>
              <a:rPr lang="en-US" sz="2400" dirty="0"/>
              <a:t> describe </a:t>
            </a:r>
            <a:r>
              <a:rPr lang="en-US" sz="2400" dirty="0">
                <a:solidFill>
                  <a:srgbClr val="375439"/>
                </a:solidFill>
              </a:rPr>
              <a:t>nouns</a:t>
            </a:r>
            <a:r>
              <a:rPr lang="en-US" sz="2400" dirty="0"/>
              <a:t> (people, places, or things)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 the picture, I see</a:t>
            </a:r>
          </a:p>
          <a:p>
            <a:pPr marL="0" indent="0">
              <a:buNone/>
            </a:pPr>
            <a:endParaRPr lang="en-US" dirty="0"/>
          </a:p>
          <a:p>
            <a:pPr>
              <a:lnSpc>
                <a:spcPct val="50000"/>
              </a:lnSpc>
              <a:buFontTx/>
              <a:buChar char="•"/>
            </a:pPr>
            <a:r>
              <a:rPr lang="en-US" dirty="0"/>
              <a:t>a </a:t>
            </a:r>
            <a:r>
              <a:rPr lang="en-US" dirty="0">
                <a:solidFill>
                  <a:srgbClr val="B1A35A"/>
                </a:solidFill>
              </a:rPr>
              <a:t>red</a:t>
            </a:r>
            <a:r>
              <a:rPr lang="en-US" dirty="0"/>
              <a:t> </a:t>
            </a:r>
            <a:r>
              <a:rPr lang="en-US" dirty="0">
                <a:solidFill>
                  <a:srgbClr val="375439"/>
                </a:solidFill>
              </a:rPr>
              <a:t>car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dirty="0"/>
              <a:t>      </a:t>
            </a:r>
            <a:r>
              <a:rPr lang="en-US" sz="1400" dirty="0"/>
              <a:t>    </a:t>
            </a:r>
            <a:r>
              <a:rPr lang="en-US" sz="1400" dirty="0" err="1"/>
              <a:t>adj</a:t>
            </a:r>
            <a:r>
              <a:rPr lang="en-US" sz="1400" dirty="0"/>
              <a:t>         noun</a:t>
            </a:r>
          </a:p>
          <a:p>
            <a:pPr marL="0" indent="0">
              <a:lnSpc>
                <a:spcPct val="50000"/>
              </a:lnSpc>
              <a:buNone/>
            </a:pPr>
            <a:endParaRPr lang="en-US" sz="1400" dirty="0"/>
          </a:p>
          <a:p>
            <a:pPr marL="0" indent="0">
              <a:lnSpc>
                <a:spcPct val="50000"/>
              </a:lnSpc>
              <a:buNone/>
            </a:pPr>
            <a:endParaRPr lang="en-US" sz="1400" dirty="0"/>
          </a:p>
          <a:p>
            <a:pPr>
              <a:buFontTx/>
              <a:buChar char="•"/>
            </a:pPr>
            <a:r>
              <a:rPr lang="en-US" dirty="0"/>
              <a:t>a </a:t>
            </a:r>
            <a:r>
              <a:rPr lang="en-US" dirty="0">
                <a:solidFill>
                  <a:srgbClr val="B1A35A"/>
                </a:solidFill>
              </a:rPr>
              <a:t>hungry</a:t>
            </a:r>
            <a:r>
              <a:rPr lang="en-US" dirty="0"/>
              <a:t> </a:t>
            </a:r>
            <a:r>
              <a:rPr lang="en-US" dirty="0">
                <a:solidFill>
                  <a:srgbClr val="375439"/>
                </a:solidFill>
              </a:rPr>
              <a:t>man</a:t>
            </a:r>
          </a:p>
          <a:p>
            <a:pPr marL="0" indent="0">
              <a:buNone/>
            </a:pPr>
            <a:r>
              <a:rPr lang="en-US" sz="1400" dirty="0"/>
              <a:t>                         </a:t>
            </a:r>
            <a:r>
              <a:rPr lang="en-US" sz="1400" dirty="0" err="1"/>
              <a:t>adj</a:t>
            </a:r>
            <a:r>
              <a:rPr lang="en-US" sz="1400" dirty="0"/>
              <a:t>               noun</a:t>
            </a:r>
          </a:p>
          <a:p>
            <a:pPr marL="0" indent="0">
              <a:buNone/>
            </a:pPr>
            <a:endParaRPr lang="en-US" dirty="0"/>
          </a:p>
          <a:p>
            <a:pPr>
              <a:buFontTx/>
              <a:buChar char="•"/>
            </a:pPr>
            <a:r>
              <a:rPr lang="en-US" dirty="0"/>
              <a:t>a </a:t>
            </a:r>
            <a:r>
              <a:rPr lang="en-US" dirty="0">
                <a:solidFill>
                  <a:srgbClr val="B1A35A"/>
                </a:solidFill>
              </a:rPr>
              <a:t>sad</a:t>
            </a:r>
            <a:r>
              <a:rPr lang="en-US" dirty="0"/>
              <a:t> </a:t>
            </a:r>
            <a:r>
              <a:rPr lang="en-US" dirty="0">
                <a:solidFill>
                  <a:srgbClr val="375439"/>
                </a:solidFill>
              </a:rPr>
              <a:t>baby</a:t>
            </a:r>
          </a:p>
          <a:p>
            <a:pPr marL="0" indent="0">
              <a:buNone/>
            </a:pPr>
            <a:r>
              <a:rPr lang="en-US" sz="1400" dirty="0"/>
              <a:t>                   </a:t>
            </a:r>
            <a:r>
              <a:rPr lang="en-US" sz="1400" dirty="0" err="1"/>
              <a:t>adj</a:t>
            </a:r>
            <a:r>
              <a:rPr lang="en-US" sz="1400" dirty="0"/>
              <a:t>         noun</a:t>
            </a:r>
          </a:p>
          <a:p>
            <a:pPr marL="0" indent="0">
              <a:buNone/>
            </a:pPr>
            <a:endParaRPr lang="en-US" dirty="0"/>
          </a:p>
          <a:p>
            <a:pPr>
              <a:buFontTx/>
              <a:buChar char="•"/>
            </a:pPr>
            <a:r>
              <a:rPr lang="en-US" dirty="0"/>
              <a:t>a </a:t>
            </a:r>
            <a:r>
              <a:rPr lang="en-US" dirty="0">
                <a:solidFill>
                  <a:srgbClr val="B1A35A"/>
                </a:solidFill>
              </a:rPr>
              <a:t>broken</a:t>
            </a:r>
            <a:r>
              <a:rPr lang="en-US" dirty="0"/>
              <a:t> </a:t>
            </a:r>
            <a:r>
              <a:rPr lang="en-US" dirty="0">
                <a:solidFill>
                  <a:srgbClr val="375439"/>
                </a:solidFill>
              </a:rPr>
              <a:t>car</a:t>
            </a:r>
          </a:p>
          <a:p>
            <a:pPr marL="0" indent="0">
              <a:buNone/>
            </a:pPr>
            <a:r>
              <a:rPr lang="en-US" sz="1400" dirty="0"/>
              <a:t>                         </a:t>
            </a:r>
            <a:r>
              <a:rPr lang="en-US" sz="1400" dirty="0" err="1"/>
              <a:t>adj</a:t>
            </a:r>
            <a:r>
              <a:rPr lang="en-US" sz="1400" dirty="0"/>
              <a:t>                 noun</a:t>
            </a:r>
          </a:p>
          <a:p>
            <a:pPr marL="0" indent="0">
              <a:buNone/>
            </a:pPr>
            <a:endParaRPr lang="en-US" dirty="0"/>
          </a:p>
          <a:p>
            <a:pPr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endParaRPr lang="en-US" dirty="0"/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8C70F249-8C68-F551-CB4E-AF4585C7B9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22107" y="1646238"/>
            <a:ext cx="3908785" cy="4525962"/>
          </a:xfrm>
        </p:spPr>
      </p:pic>
    </p:spTree>
    <p:extLst>
      <p:ext uri="{BB962C8B-B14F-4D97-AF65-F5344CB8AC3E}">
        <p14:creationId xmlns:p14="http://schemas.microsoft.com/office/powerpoint/2010/main" val="152367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B1A35A"/>
                </a:solidFill>
              </a:rPr>
              <a:t>Adjective Clauses </a:t>
            </a:r>
            <a:r>
              <a:rPr lang="en-US" sz="2400" dirty="0"/>
              <a:t>are dependent groups of words that describe a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HEAD NOUN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sz="1800" dirty="0"/>
              <a:t>There is a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baby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who is crying.</a:t>
            </a:r>
          </a:p>
          <a:p>
            <a:pPr marL="0" indent="0" algn="r">
              <a:buNone/>
            </a:pPr>
            <a:r>
              <a:rPr lang="en-US" sz="1800" dirty="0"/>
              <a:t>          (There is a baby. It is crying.)</a:t>
            </a:r>
          </a:p>
          <a:p>
            <a:pPr marL="0" indent="0">
              <a:buNone/>
            </a:pPr>
            <a:endParaRPr lang="en-US" sz="18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FontTx/>
              <a:buChar char="•"/>
            </a:pPr>
            <a:r>
              <a:rPr lang="en-US" sz="1800" dirty="0"/>
              <a:t>There is a </a:t>
            </a:r>
            <a:r>
              <a:rPr lang="en-US" sz="1800" dirty="0">
                <a:solidFill>
                  <a:srgbClr val="375439"/>
                </a:solidFill>
              </a:rPr>
              <a:t>car</a:t>
            </a:r>
            <a:r>
              <a:rPr lang="en-US" sz="1800" dirty="0">
                <a:solidFill>
                  <a:srgbClr val="B1A35A"/>
                </a:solidFill>
              </a:rPr>
              <a:t> which is broken.</a:t>
            </a:r>
          </a:p>
          <a:p>
            <a:pPr marL="0" indent="0" algn="r">
              <a:buNone/>
            </a:pPr>
            <a:r>
              <a:rPr lang="en-US" sz="1800" dirty="0">
                <a:solidFill>
                  <a:srgbClr val="FFFFFF"/>
                </a:solidFill>
              </a:rPr>
              <a:t>	(There is a car. It is broken.)</a:t>
            </a:r>
          </a:p>
          <a:p>
            <a:pPr marL="0" indent="0">
              <a:buNone/>
            </a:pPr>
            <a:endParaRPr lang="en-US" sz="1800" dirty="0">
              <a:solidFill>
                <a:srgbClr val="B1A35A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rgbClr val="B1A35A"/>
              </a:solidFill>
            </a:endParaRPr>
          </a:p>
          <a:p>
            <a:pPr>
              <a:buFontTx/>
              <a:buChar char="•"/>
            </a:pPr>
            <a:r>
              <a:rPr lang="en-US" sz="1800" dirty="0"/>
              <a:t>There is a </a:t>
            </a:r>
            <a:r>
              <a:rPr lang="en-US" sz="1800" dirty="0">
                <a:solidFill>
                  <a:srgbClr val="375439"/>
                </a:solidFill>
              </a:rPr>
              <a:t>man</a:t>
            </a:r>
            <a:r>
              <a:rPr lang="en-US" sz="1800" dirty="0"/>
              <a:t> </a:t>
            </a:r>
            <a:r>
              <a:rPr lang="en-US" sz="1800" dirty="0">
                <a:solidFill>
                  <a:srgbClr val="B1A35A"/>
                </a:solidFill>
              </a:rPr>
              <a:t>whose leg is in a cast.</a:t>
            </a:r>
          </a:p>
          <a:p>
            <a:pPr marL="0" indent="0" algn="r">
              <a:buNone/>
            </a:pPr>
            <a:r>
              <a:rPr lang="en-US" sz="1800" dirty="0">
                <a:solidFill>
                  <a:srgbClr val="FFFFFF"/>
                </a:solidFill>
              </a:rPr>
              <a:t>(There is a man. His leg is in a cast.)</a:t>
            </a:r>
          </a:p>
          <a:p>
            <a:pPr marL="0" indent="0">
              <a:buNone/>
            </a:pPr>
            <a:endParaRPr lang="en-US" sz="1800" dirty="0">
              <a:solidFill>
                <a:srgbClr val="B1A35A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rgbClr val="B1A35A"/>
              </a:solidFill>
            </a:endParaRPr>
          </a:p>
          <a:p>
            <a:pPr>
              <a:buFontTx/>
              <a:buChar char="•"/>
            </a:pPr>
            <a:r>
              <a:rPr lang="en-US" sz="1800" dirty="0"/>
              <a:t>There is a </a:t>
            </a:r>
            <a:r>
              <a:rPr lang="en-US" sz="1800" dirty="0">
                <a:solidFill>
                  <a:srgbClr val="375439"/>
                </a:solidFill>
              </a:rPr>
              <a:t>car</a:t>
            </a:r>
            <a:r>
              <a:rPr lang="en-US" sz="1800" dirty="0"/>
              <a:t> </a:t>
            </a:r>
            <a:r>
              <a:rPr lang="en-US" sz="1800" dirty="0">
                <a:solidFill>
                  <a:srgbClr val="B1A35A"/>
                </a:solidFill>
              </a:rPr>
              <a:t>which is red.</a:t>
            </a:r>
          </a:p>
          <a:p>
            <a:pPr marL="0" indent="0" algn="r">
              <a:buNone/>
            </a:pPr>
            <a:r>
              <a:rPr lang="en-US" sz="1800" dirty="0">
                <a:solidFill>
                  <a:srgbClr val="FFFFFF"/>
                </a:solidFill>
              </a:rPr>
              <a:t>(There is a car. It is red.)</a:t>
            </a:r>
          </a:p>
          <a:p>
            <a:pPr>
              <a:buFontTx/>
              <a:buChar char="•"/>
            </a:pPr>
            <a:endParaRPr lang="en-US" sz="1800" dirty="0"/>
          </a:p>
          <a:p>
            <a:pPr>
              <a:buFontTx/>
              <a:buChar char="•"/>
            </a:pPr>
            <a:endParaRPr lang="en-US" sz="1800" dirty="0"/>
          </a:p>
        </p:txBody>
      </p:sp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E7EF7CFC-378E-675C-E5F8-758972FDA1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13107" y="1646238"/>
            <a:ext cx="3908785" cy="4525962"/>
          </a:xfrm>
        </p:spPr>
      </p:pic>
    </p:spTree>
    <p:extLst>
      <p:ext uri="{BB962C8B-B14F-4D97-AF65-F5344CB8AC3E}">
        <p14:creationId xmlns:p14="http://schemas.microsoft.com/office/powerpoint/2010/main" val="752320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4D7B450-8437-6948-9CCF-FB49D146E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Four things to remember about adjective clauses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A2ECCCB-243F-5745-9FA6-6CC04BA6A6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en-US" dirty="0"/>
              <a:t>Position</a:t>
            </a:r>
          </a:p>
          <a:p>
            <a:pPr marL="457200" indent="-457200">
              <a:buAutoNum type="arabicPeriod"/>
            </a:pPr>
            <a:r>
              <a:rPr lang="en-US" dirty="0"/>
              <a:t>2. Head noun + verb agreement</a:t>
            </a:r>
          </a:p>
          <a:p>
            <a:pPr marL="457200" indent="-457200">
              <a:buAutoNum type="arabicPeriod"/>
            </a:pPr>
            <a:r>
              <a:rPr lang="en-US" dirty="0"/>
              <a:t>Do not repeat the head noun in the adjective clause</a:t>
            </a:r>
          </a:p>
          <a:p>
            <a:pPr marL="457200" indent="-457200">
              <a:buAutoNum type="arabicPeriod"/>
            </a:pPr>
            <a:r>
              <a:rPr lang="en-US" dirty="0"/>
              <a:t>You need a complete independent clause (there must be two verbs in a sentence with an adjective clause)</a:t>
            </a:r>
          </a:p>
        </p:txBody>
      </p:sp>
    </p:spTree>
    <p:extLst>
      <p:ext uri="{BB962C8B-B14F-4D97-AF65-F5344CB8AC3E}">
        <p14:creationId xmlns:p14="http://schemas.microsoft.com/office/powerpoint/2010/main" val="1129359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521"/>
            <a:ext cx="8229600" cy="1270427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1. POSITION: Adjective clauses must </a:t>
            </a:r>
            <a:r>
              <a:rPr lang="en-US" sz="2000" u="sng" dirty="0"/>
              <a:t>be directly next to </a:t>
            </a:r>
            <a:r>
              <a:rPr lang="en-US" sz="2000" dirty="0"/>
              <a:t>the head noun they are describing:</a:t>
            </a:r>
            <a:br>
              <a:rPr lang="en-US" sz="2000" dirty="0"/>
            </a:br>
            <a:r>
              <a:rPr lang="en-US" sz="2000" i="1" dirty="0">
                <a:solidFill>
                  <a:srgbClr val="B1A35A"/>
                </a:solidFill>
              </a:rPr>
              <a:t>The dog belongs to my neighbor. It bit me.</a:t>
            </a:r>
            <a:br>
              <a:rPr lang="en-US" sz="2000" i="1" dirty="0">
                <a:solidFill>
                  <a:srgbClr val="B1A35A"/>
                </a:solidFill>
              </a:rPr>
            </a:br>
            <a:r>
              <a:rPr lang="en-US" sz="2000" dirty="0"/>
              <a:t>Who is doing the biting here? Put the clause in the correct place!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The dog belongs to my </a:t>
            </a:r>
            <a:r>
              <a:rPr lang="en-US" sz="2000" dirty="0">
                <a:solidFill>
                  <a:srgbClr val="375439"/>
                </a:solidFill>
              </a:rPr>
              <a:t>neighbor 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that bit me.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sz="2000" dirty="0"/>
              <a:t>The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dog </a:t>
            </a:r>
            <a:r>
              <a:rPr lang="en-US" sz="2000" dirty="0">
                <a:solidFill>
                  <a:srgbClr val="B1A35A"/>
                </a:solidFill>
              </a:rPr>
              <a:t>that bit me </a:t>
            </a:r>
            <a:r>
              <a:rPr lang="en-US" sz="2000" dirty="0"/>
              <a:t>belongs to my neighbor.</a:t>
            </a:r>
          </a:p>
        </p:txBody>
      </p:sp>
      <p:pic>
        <p:nvPicPr>
          <p:cNvPr id="10" name="Content Placeholder 9" descr="A person holding a dog&#10;&#10;Description automatically generated with medium confidence">
            <a:extLst>
              <a:ext uri="{FF2B5EF4-FFF2-40B4-BE49-F238E27FC236}">
                <a16:creationId xmlns:a16="http://schemas.microsoft.com/office/drawing/2014/main" id="{782929B8-F13F-7583-787C-B45B36DD397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657025" y="2362200"/>
            <a:ext cx="4017774" cy="3941763"/>
          </a:xfrm>
        </p:spPr>
      </p:pic>
      <p:pic>
        <p:nvPicPr>
          <p:cNvPr id="9" name="Content Placeholder 8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4B643BBC-F6AA-D0ED-3BFF-26549FDA6C23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469201" y="3021352"/>
            <a:ext cx="4040188" cy="2623457"/>
          </a:xfrm>
        </p:spPr>
      </p:pic>
    </p:spTree>
    <p:extLst>
      <p:ext uri="{BB962C8B-B14F-4D97-AF65-F5344CB8AC3E}">
        <p14:creationId xmlns:p14="http://schemas.microsoft.com/office/powerpoint/2010/main" val="744602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DE0E9-3BDC-194E-9475-74DA6BC2F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2. AGREEMENT: The head noun and the verb must agree.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54751-A822-0E48-9D8E-CF4E2986057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Incorrect:</a:t>
            </a:r>
          </a:p>
          <a:p>
            <a:pPr lvl="1"/>
            <a:r>
              <a:rPr lang="en-US" dirty="0"/>
              <a:t>The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man </a:t>
            </a:r>
            <a:r>
              <a:rPr lang="en-US" dirty="0"/>
              <a:t>who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live</a:t>
            </a:r>
            <a:r>
              <a:rPr lang="en-US" dirty="0"/>
              <a:t> next door is rude.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AF1C0A-0FA3-1348-B8B1-D451A35B16A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Correct:</a:t>
            </a:r>
          </a:p>
          <a:p>
            <a:pPr lvl="1"/>
            <a:r>
              <a:rPr lang="en-US" dirty="0"/>
              <a:t>The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man</a:t>
            </a:r>
            <a:r>
              <a:rPr lang="en-US" dirty="0"/>
              <a:t> who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lives</a:t>
            </a:r>
            <a:r>
              <a:rPr lang="en-US" dirty="0"/>
              <a:t> next door is rude.</a:t>
            </a:r>
          </a:p>
        </p:txBody>
      </p:sp>
    </p:spTree>
    <p:extLst>
      <p:ext uri="{BB962C8B-B14F-4D97-AF65-F5344CB8AC3E}">
        <p14:creationId xmlns:p14="http://schemas.microsoft.com/office/powerpoint/2010/main" val="954789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103A0-FA6F-D24A-B887-23E5ABCF0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3. Do not repeat the head noun in your adjective clause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EE195-0B8E-1147-B0B6-29DFB4441BB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Incorrect:</a:t>
            </a:r>
          </a:p>
          <a:p>
            <a:pPr lvl="1"/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man</a:t>
            </a:r>
            <a:r>
              <a:rPr lang="en-US" dirty="0"/>
              <a:t> who </a:t>
            </a:r>
            <a:r>
              <a:rPr lang="en-US" dirty="0">
                <a:solidFill>
                  <a:srgbClr val="FF0000"/>
                </a:solidFill>
              </a:rPr>
              <a:t>he </a:t>
            </a:r>
            <a:r>
              <a:rPr lang="en-US" dirty="0"/>
              <a:t>lives next door is rude.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91E3E6-7067-E24E-AE7B-4D83F7FECE1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Correct:</a:t>
            </a:r>
          </a:p>
          <a:p>
            <a:pPr lvl="1"/>
            <a:r>
              <a:rPr lang="en-US" dirty="0"/>
              <a:t>The man who </a:t>
            </a:r>
            <a:r>
              <a:rPr lang="en-US" strike="sngStrike" dirty="0"/>
              <a:t>he</a:t>
            </a:r>
            <a:r>
              <a:rPr lang="en-US" dirty="0"/>
              <a:t> lives next door is rude.</a:t>
            </a:r>
          </a:p>
        </p:txBody>
      </p:sp>
    </p:spTree>
    <p:extLst>
      <p:ext uri="{BB962C8B-B14F-4D97-AF65-F5344CB8AC3E}">
        <p14:creationId xmlns:p14="http://schemas.microsoft.com/office/powerpoint/2010/main" val="10565875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32C38-CFF1-E241-BA58-2006D5018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4. You need a </a:t>
            </a:r>
            <a:r>
              <a:rPr lang="en-US" sz="3200" dirty="0">
                <a:solidFill>
                  <a:srgbClr val="FFFF00"/>
                </a:solidFill>
              </a:rPr>
              <a:t>complete independent clause </a:t>
            </a:r>
            <a:r>
              <a:rPr lang="en-US" sz="3200" dirty="0"/>
              <a:t>to hold your </a:t>
            </a:r>
            <a:r>
              <a:rPr lang="en-US" sz="3200" dirty="0">
                <a:solidFill>
                  <a:srgbClr val="92D050"/>
                </a:solidFill>
              </a:rPr>
              <a:t>adjective clause</a:t>
            </a:r>
            <a:r>
              <a:rPr lang="en-US" sz="3200" dirty="0"/>
              <a:t>. 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230B67BE-7C89-C185-51FA-92B39F3D96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3993970"/>
              </p:ext>
            </p:extLst>
          </p:nvPr>
        </p:nvGraphicFramePr>
        <p:xfrm>
          <a:off x="457200" y="1646237"/>
          <a:ext cx="8229600" cy="4526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51677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summary…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47500" lnSpcReduction="20000"/>
          </a:bodyPr>
          <a:lstStyle/>
          <a:p>
            <a:endParaRPr lang="en-US" sz="3300" dirty="0"/>
          </a:p>
          <a:p>
            <a:r>
              <a:rPr lang="en-US" sz="3300" dirty="0"/>
              <a:t>Adjective clauses are dependent. They must occur in the middle or at the end of an independent clause. They never begin a sentence.</a:t>
            </a:r>
          </a:p>
          <a:p>
            <a:pPr marL="0" indent="0">
              <a:buNone/>
            </a:pPr>
            <a:endParaRPr lang="en-US" sz="3300" dirty="0"/>
          </a:p>
          <a:p>
            <a:r>
              <a:rPr lang="en-US" sz="3300" dirty="0"/>
              <a:t>Adjective clauses must be written directly next to their head noun – there can be nothing in between.</a:t>
            </a:r>
          </a:p>
          <a:p>
            <a:pPr marL="0" indent="0">
              <a:buNone/>
            </a:pPr>
            <a:endParaRPr lang="en-US" sz="3300" dirty="0"/>
          </a:p>
          <a:p>
            <a:r>
              <a:rPr lang="en-US" sz="3300" dirty="0"/>
              <a:t>The verb in the adjective clause must agree with the head noun.</a:t>
            </a:r>
          </a:p>
          <a:p>
            <a:pPr marL="0" indent="0">
              <a:buNone/>
            </a:pPr>
            <a:endParaRPr lang="en-US" sz="3300" dirty="0"/>
          </a:p>
          <a:p>
            <a:r>
              <a:rPr lang="en-US" sz="3300" dirty="0"/>
              <a:t>Adjective clauses begin with a marker word which replaces the pronoun – do not repeat the pronoun in the clause.</a:t>
            </a:r>
          </a:p>
          <a:p>
            <a:endParaRPr lang="en-US" sz="3300" dirty="0"/>
          </a:p>
          <a:p>
            <a:r>
              <a:rPr lang="en-US" sz="3300" dirty="0"/>
              <a:t>You must have a complete independent clause to hold your adjective clause. Test it to make sure.</a:t>
            </a:r>
          </a:p>
          <a:p>
            <a:endParaRPr lang="en-US" dirty="0"/>
          </a:p>
        </p:txBody>
      </p:sp>
      <p:pic>
        <p:nvPicPr>
          <p:cNvPr id="8" name="Content Placeholder 7" descr="A tree in a field&#10;&#10;Description automatically generated with medium confidence">
            <a:extLst>
              <a:ext uri="{FF2B5EF4-FFF2-40B4-BE49-F238E27FC236}">
                <a16:creationId xmlns:a16="http://schemas.microsoft.com/office/drawing/2014/main" id="{6EC40ACE-CB04-7AAA-D4B6-744A71FC5DC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563019"/>
            <a:ext cx="4038600" cy="2692400"/>
          </a:xfrm>
        </p:spPr>
      </p:pic>
    </p:spTree>
    <p:extLst>
      <p:ext uri="{BB962C8B-B14F-4D97-AF65-F5344CB8AC3E}">
        <p14:creationId xmlns:p14="http://schemas.microsoft.com/office/powerpoint/2010/main" val="1565870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2400" dirty="0"/>
              <a:t>Before we talk about </a:t>
            </a:r>
            <a:r>
              <a:rPr lang="en-US" sz="2400" dirty="0">
                <a:solidFill>
                  <a:srgbClr val="B1A35A"/>
                </a:solidFill>
              </a:rPr>
              <a:t>adjective clauses</a:t>
            </a:r>
            <a:r>
              <a:rPr lang="en-US" sz="2400" dirty="0"/>
              <a:t>, we need to understand how sentences go together. </a:t>
            </a:r>
            <a:br>
              <a:rPr lang="en-US" sz="2400" dirty="0"/>
            </a:br>
            <a:r>
              <a:rPr lang="en-US" sz="2400" dirty="0"/>
              <a:t>Every English sentence is like a tree. </a:t>
            </a:r>
          </a:p>
        </p:txBody>
      </p:sp>
      <p:pic>
        <p:nvPicPr>
          <p:cNvPr id="15" name="Content Placeholder 14" descr="A tree in a field&#10;&#10;Description automatically generated with medium confidence">
            <a:extLst>
              <a:ext uri="{FF2B5EF4-FFF2-40B4-BE49-F238E27FC236}">
                <a16:creationId xmlns:a16="http://schemas.microsoft.com/office/drawing/2014/main" id="{EFDE0C4D-E80D-C52A-4E61-05204C6F70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5342" y="1646238"/>
            <a:ext cx="6833315" cy="4525962"/>
          </a:xfrm>
        </p:spPr>
      </p:pic>
    </p:spTree>
    <p:extLst>
      <p:ext uri="{BB962C8B-B14F-4D97-AF65-F5344CB8AC3E}">
        <p14:creationId xmlns:p14="http://schemas.microsoft.com/office/powerpoint/2010/main" val="3513836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Every tree has a </a:t>
            </a:r>
            <a:r>
              <a:rPr lang="en-US" sz="3200" b="1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trunk</a:t>
            </a:r>
            <a:r>
              <a:rPr lang="en-US" sz="32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; </a:t>
            </a:r>
            <a:br>
              <a:rPr lang="en-US" sz="32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</a:br>
            <a:r>
              <a:rPr lang="en-US" sz="32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every sentence has an </a:t>
            </a:r>
            <a:r>
              <a:rPr lang="en-US" sz="3200" b="1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independent clause</a:t>
            </a:r>
            <a:r>
              <a:rPr lang="en-US" sz="32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.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endParaRPr lang="en-US" sz="2800" dirty="0">
              <a:latin typeface="Rockwell" charset="0"/>
            </a:endParaRPr>
          </a:p>
          <a:p>
            <a:pPr eaLnBrk="1" hangingPunct="1">
              <a:buFontTx/>
              <a:buNone/>
            </a:pPr>
            <a:endParaRPr lang="en-US" sz="2800" dirty="0">
              <a:latin typeface="Rockwell" charset="0"/>
            </a:endParaRPr>
          </a:p>
          <a:p>
            <a:pPr eaLnBrk="1" hangingPunct="1">
              <a:buFontTx/>
              <a:buNone/>
            </a:pPr>
            <a:r>
              <a:rPr lang="en-US" sz="2800" dirty="0">
                <a:latin typeface="Rockwell" charset="0"/>
              </a:rPr>
              <a:t>Without a trunk and roots, you cannot have a living tree. </a:t>
            </a:r>
          </a:p>
          <a:p>
            <a:pPr eaLnBrk="1" hangingPunct="1">
              <a:buFontTx/>
              <a:buNone/>
            </a:pPr>
            <a:endParaRPr lang="en-US" sz="2800" dirty="0">
              <a:latin typeface="Rockwell" charset="0"/>
            </a:endParaRPr>
          </a:p>
          <a:p>
            <a:pPr eaLnBrk="1" hangingPunct="1">
              <a:buFontTx/>
              <a:buNone/>
            </a:pPr>
            <a:r>
              <a:rPr lang="en-US" sz="2800" dirty="0">
                <a:latin typeface="Rockwell" charset="0"/>
              </a:rPr>
              <a:t>Without an independent clause, you cannot begin to build a complete sentence. </a:t>
            </a:r>
          </a:p>
        </p:txBody>
      </p:sp>
      <p:pic>
        <p:nvPicPr>
          <p:cNvPr id="18" name="Content Placeholder 17" descr="A picture containing tree, outdoor, wood, forest&#10;&#10;Description automatically generated">
            <a:extLst>
              <a:ext uri="{FF2B5EF4-FFF2-40B4-BE49-F238E27FC236}">
                <a16:creationId xmlns:a16="http://schemas.microsoft.com/office/drawing/2014/main" id="{BD9EA783-B301-8DE8-8F9B-9B6B526959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37074" y="1809524"/>
            <a:ext cx="3017308" cy="4525962"/>
          </a:xfrm>
        </p:spPr>
      </p:pic>
    </p:spTree>
    <p:extLst>
      <p:ext uri="{BB962C8B-B14F-4D97-AF65-F5344CB8AC3E}">
        <p14:creationId xmlns:p14="http://schemas.microsoft.com/office/powerpoint/2010/main" val="4063805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What is an independent clause?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3"/>
          </p:nvPr>
        </p:nvSpPr>
        <p:spPr>
          <a:xfrm flipV="1">
            <a:off x="4645025" y="1489075"/>
            <a:ext cx="4041775" cy="46038"/>
          </a:xfrm>
        </p:spPr>
        <p:txBody>
          <a:bodyPr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21508" name="Rectangle 5"/>
          <p:cNvSpPr>
            <a:spLocks noGrp="1" noChangeArrowheads="1"/>
          </p:cNvSpPr>
          <p:nvPr>
            <p:ph sz="quarter" idx="2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sz="2800" dirty="0">
                <a:latin typeface="Rockwell" charset="0"/>
              </a:rPr>
              <a:t>An </a:t>
            </a:r>
            <a:r>
              <a:rPr lang="en-US" sz="2800" dirty="0">
                <a:solidFill>
                  <a:srgbClr val="B1A35A"/>
                </a:solidFill>
                <a:latin typeface="Rockwell" charset="0"/>
              </a:rPr>
              <a:t>independent clause </a:t>
            </a:r>
            <a:r>
              <a:rPr lang="en-US" sz="2800" dirty="0">
                <a:latin typeface="Rockwell" charset="0"/>
              </a:rPr>
              <a:t>is a group of words that:</a:t>
            </a:r>
          </a:p>
          <a:p>
            <a:pPr lvl="1" eaLnBrk="1" hangingPunct="1"/>
            <a:r>
              <a:rPr lang="en-US" sz="2400" dirty="0">
                <a:solidFill>
                  <a:srgbClr val="B1A35A"/>
                </a:solidFill>
                <a:latin typeface="Rockwell" charset="0"/>
              </a:rPr>
              <a:t>Contains a subject and a verb</a:t>
            </a:r>
          </a:p>
          <a:p>
            <a:pPr lvl="1" eaLnBrk="1" hangingPunct="1"/>
            <a:r>
              <a:rPr lang="en-US" sz="2400" dirty="0">
                <a:solidFill>
                  <a:srgbClr val="B1A35A"/>
                </a:solidFill>
                <a:latin typeface="Rockwell" charset="0"/>
              </a:rPr>
              <a:t>Expresses a complete idea and can stand alone because there are no marker words attached to it</a:t>
            </a:r>
          </a:p>
          <a:p>
            <a:pPr eaLnBrk="1" hangingPunct="1"/>
            <a:endParaRPr lang="en-US" sz="2800" dirty="0">
              <a:latin typeface="Rockwell" charset="0"/>
            </a:endParaRPr>
          </a:p>
        </p:txBody>
      </p:sp>
      <p:pic>
        <p:nvPicPr>
          <p:cNvPr id="10" name="Content Placeholder 9" descr="A tree in a field&#10;&#10;Description automatically generated with medium confidence">
            <a:extLst>
              <a:ext uri="{FF2B5EF4-FFF2-40B4-BE49-F238E27FC236}">
                <a16:creationId xmlns:a16="http://schemas.microsoft.com/office/drawing/2014/main" id="{152CBCE2-B124-B250-349F-8BC20057B99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2974937"/>
            <a:ext cx="4041775" cy="2694516"/>
          </a:xfrm>
        </p:spPr>
      </p:pic>
    </p:spTree>
    <p:extLst>
      <p:ext uri="{BB962C8B-B14F-4D97-AF65-F5344CB8AC3E}">
        <p14:creationId xmlns:p14="http://schemas.microsoft.com/office/powerpoint/2010/main" val="1100486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1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This is an independent clause:</a:t>
            </a:r>
          </a:p>
        </p:txBody>
      </p:sp>
      <p:sp>
        <p:nvSpPr>
          <p:cNvPr id="23555" name="Rectangle 8"/>
          <p:cNvSpPr>
            <a:spLocks noGrp="1" noChangeArrowheads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indent="0" eaLnBrk="1" hangingPunct="1">
              <a:buNone/>
            </a:pPr>
            <a:endParaRPr lang="en-US" sz="2800" u="sng" dirty="0">
              <a:latin typeface="Rockwell" charset="0"/>
            </a:endParaRPr>
          </a:p>
          <a:p>
            <a:pPr eaLnBrk="1" hangingPunct="1"/>
            <a:r>
              <a:rPr lang="en-US" sz="2800" u="sng" dirty="0">
                <a:latin typeface="Rockwell" charset="0"/>
              </a:rPr>
              <a:t>Tom</a:t>
            </a:r>
            <a:r>
              <a:rPr lang="en-US" sz="2800" dirty="0">
                <a:latin typeface="Rockwell" charset="0"/>
              </a:rPr>
              <a:t>  </a:t>
            </a:r>
            <a:r>
              <a:rPr lang="en-US" sz="2800" u="sng" dirty="0">
                <a:latin typeface="Rockwell" charset="0"/>
              </a:rPr>
              <a:t>makes</a:t>
            </a:r>
            <a:r>
              <a:rPr lang="en-US" sz="2800" dirty="0">
                <a:latin typeface="Rockwell" charset="0"/>
              </a:rPr>
              <a:t> lunch.</a:t>
            </a:r>
          </a:p>
          <a:p>
            <a:pPr eaLnBrk="1" hangingPunct="1">
              <a:buFontTx/>
              <a:buNone/>
            </a:pPr>
            <a:r>
              <a:rPr lang="en-US" sz="1800" dirty="0">
                <a:latin typeface="Rockwell" charset="0"/>
              </a:rPr>
              <a:t>      </a:t>
            </a:r>
            <a:r>
              <a:rPr lang="en-US" sz="1800" dirty="0">
                <a:solidFill>
                  <a:srgbClr val="B1A35A"/>
                </a:solidFill>
                <a:latin typeface="Rockwell" charset="0"/>
              </a:rPr>
              <a:t>Subject</a:t>
            </a:r>
            <a:r>
              <a:rPr lang="en-US" sz="1800" dirty="0">
                <a:latin typeface="Rockwell" charset="0"/>
              </a:rPr>
              <a:t>  </a:t>
            </a:r>
            <a:r>
              <a:rPr lang="en-US" sz="1800" dirty="0">
                <a:solidFill>
                  <a:srgbClr val="B1A35A"/>
                </a:solidFill>
                <a:latin typeface="Rockwell" charset="0"/>
              </a:rPr>
              <a:t>verb</a:t>
            </a:r>
            <a:endParaRPr lang="en-US" sz="2800" dirty="0">
              <a:solidFill>
                <a:srgbClr val="B1A35A"/>
              </a:solidFill>
              <a:latin typeface="Rockwell" charset="0"/>
            </a:endParaRPr>
          </a:p>
          <a:p>
            <a:pPr eaLnBrk="1" hangingPunct="1">
              <a:buFontTx/>
              <a:buNone/>
            </a:pPr>
            <a:endParaRPr lang="en-US" sz="2000" dirty="0">
              <a:latin typeface="Rockwell" charset="0"/>
            </a:endParaRPr>
          </a:p>
          <a:p>
            <a:pPr eaLnBrk="1" hangingPunct="1">
              <a:buFontTx/>
              <a:buNone/>
            </a:pPr>
            <a:r>
              <a:rPr lang="en-US" sz="2000" dirty="0">
                <a:latin typeface="Rockwell" charset="0"/>
              </a:rPr>
              <a:t>It expresses a complete idea, does not have any marker words at the front, and it finishes with a period.</a:t>
            </a:r>
          </a:p>
        </p:txBody>
      </p:sp>
      <p:pic>
        <p:nvPicPr>
          <p:cNvPr id="5" name="Content Placeholder 4" descr="A person holding a bag of food&#10;&#10;Description automatically generated with low confidence">
            <a:extLst>
              <a:ext uri="{FF2B5EF4-FFF2-40B4-BE49-F238E27FC236}">
                <a16:creationId xmlns:a16="http://schemas.microsoft.com/office/drawing/2014/main" id="{38581131-7822-6019-34E5-A801E0A71CC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85800" y="2768600"/>
            <a:ext cx="3810000" cy="2540000"/>
          </a:xfrm>
        </p:spPr>
      </p:pic>
    </p:spTree>
    <p:extLst>
      <p:ext uri="{BB962C8B-B14F-4D97-AF65-F5344CB8AC3E}">
        <p14:creationId xmlns:p14="http://schemas.microsoft.com/office/powerpoint/2010/main" val="3833226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>
            <a:normAutofit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What is a dependent clause?</a:t>
            </a:r>
          </a:p>
        </p:txBody>
      </p:sp>
      <p:sp>
        <p:nvSpPr>
          <p:cNvPr id="32772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457200" y="1646238"/>
            <a:ext cx="4038600" cy="4525962"/>
          </a:xfrm>
        </p:spPr>
        <p:txBody>
          <a:bodyPr>
            <a:normAutofit fontScale="925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en-US" dirty="0">
                <a:ea typeface="+mn-ea"/>
                <a:cs typeface="+mn-cs"/>
              </a:rPr>
              <a:t>A </a:t>
            </a:r>
            <a:r>
              <a:rPr lang="en-US" dirty="0">
                <a:solidFill>
                  <a:srgbClr val="B1A35A"/>
                </a:solidFill>
                <a:ea typeface="+mn-ea"/>
                <a:cs typeface="+mn-cs"/>
              </a:rPr>
              <a:t>dependent clause </a:t>
            </a:r>
            <a:r>
              <a:rPr lang="en-US" dirty="0">
                <a:ea typeface="+mn-ea"/>
                <a:cs typeface="+mn-cs"/>
              </a:rPr>
              <a:t>is a group of words that: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en-US" dirty="0">
              <a:ea typeface="+mn-ea"/>
              <a:cs typeface="+mn-cs"/>
            </a:endParaRPr>
          </a:p>
          <a:p>
            <a:pPr marL="640080" lvl="1" eaLnBrk="1" fontAlgn="auto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B1A35A"/>
                </a:solidFill>
                <a:ea typeface="+mn-ea"/>
              </a:rPr>
              <a:t>Contains a subject and a verb</a:t>
            </a:r>
          </a:p>
          <a:p>
            <a:pPr marL="411480" lvl="1" indent="0" eaLnBrk="1" fontAlgn="auto" hangingPunct="1">
              <a:spcAft>
                <a:spcPts val="0"/>
              </a:spcAft>
              <a:buFontTx/>
              <a:buNone/>
              <a:defRPr/>
            </a:pPr>
            <a:endParaRPr lang="en-US" sz="2000" dirty="0">
              <a:solidFill>
                <a:srgbClr val="B1A35A"/>
              </a:solidFill>
              <a:ea typeface="+mn-ea"/>
            </a:endParaRPr>
          </a:p>
          <a:p>
            <a:pPr marL="640080" lvl="1" eaLnBrk="1" fontAlgn="auto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B1A35A"/>
                </a:solidFill>
                <a:ea typeface="+mn-ea"/>
              </a:rPr>
              <a:t>Cannot stand alone</a:t>
            </a:r>
            <a:r>
              <a:rPr lang="en-US" sz="2000" b="1" dirty="0">
                <a:solidFill>
                  <a:srgbClr val="B1A35A"/>
                </a:solidFill>
                <a:ea typeface="+mn-ea"/>
              </a:rPr>
              <a:t>; </a:t>
            </a:r>
            <a:r>
              <a:rPr lang="en-US" sz="2000" b="1" u="sng" dirty="0">
                <a:solidFill>
                  <a:srgbClr val="B1A35A"/>
                </a:solidFill>
                <a:ea typeface="+mn-ea"/>
              </a:rPr>
              <a:t>it must stay connected </a:t>
            </a:r>
            <a:r>
              <a:rPr lang="en-US" sz="2000" dirty="0">
                <a:solidFill>
                  <a:srgbClr val="B1A35A"/>
                </a:solidFill>
                <a:ea typeface="+mn-ea"/>
              </a:rPr>
              <a:t>to an independent clause</a:t>
            </a:r>
          </a:p>
          <a:p>
            <a:pPr marL="411480" lvl="1" indent="0" eaLnBrk="1" fontAlgn="auto" hangingPunct="1">
              <a:spcAft>
                <a:spcPts val="0"/>
              </a:spcAft>
              <a:buFontTx/>
              <a:buNone/>
              <a:defRPr/>
            </a:pPr>
            <a:endParaRPr lang="en-US" sz="2000" dirty="0">
              <a:solidFill>
                <a:srgbClr val="B1A35A"/>
              </a:solidFill>
              <a:ea typeface="+mn-ea"/>
            </a:endParaRPr>
          </a:p>
          <a:p>
            <a:pPr marL="640080" lvl="1" eaLnBrk="1" fontAlgn="auto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B1A35A"/>
                </a:solidFill>
                <a:ea typeface="+mn-ea"/>
              </a:rPr>
              <a:t>Uses a marker word at the front to show where the clause begins</a:t>
            </a:r>
          </a:p>
        </p:txBody>
      </p:sp>
      <p:pic>
        <p:nvPicPr>
          <p:cNvPr id="5" name="Content Placeholder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23BF5C26-5AA6-AFBB-5D59-B361ABA343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97241" y="1646238"/>
            <a:ext cx="3540517" cy="4525962"/>
          </a:xfrm>
        </p:spPr>
      </p:pic>
    </p:spTree>
    <p:extLst>
      <p:ext uri="{BB962C8B-B14F-4D97-AF65-F5344CB8AC3E}">
        <p14:creationId xmlns:p14="http://schemas.microsoft.com/office/powerpoint/2010/main" val="479424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These are examples of </a:t>
            </a:r>
            <a:br>
              <a:rPr lang="en-US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</a:br>
            <a:r>
              <a:rPr lang="en-US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adjective dependent </a:t>
            </a: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a typeface="+mj-ea"/>
                <a:cs typeface="+mj-cs"/>
              </a:rPr>
              <a:t>clauses</a:t>
            </a:r>
          </a:p>
        </p:txBody>
      </p:sp>
      <p:sp>
        <p:nvSpPr>
          <p:cNvPr id="32772" name="Rectangle 4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that </a:t>
            </a:r>
            <a:r>
              <a:rPr lang="en-US" sz="2000" dirty="0">
                <a:ea typeface="+mn-ea"/>
              </a:rPr>
              <a:t>cut the branch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en-US" sz="2000" dirty="0">
                <a:solidFill>
                  <a:srgbClr val="B1A35A"/>
                </a:solidFill>
              </a:rPr>
              <a:t>who</a:t>
            </a:r>
            <a:r>
              <a:rPr lang="en-US" sz="2000" dirty="0"/>
              <a:t> cut the branch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en-US" sz="2000" dirty="0">
                <a:solidFill>
                  <a:srgbClr val="B1A35A"/>
                </a:solidFill>
              </a:rPr>
              <a:t>whom </a:t>
            </a:r>
            <a:r>
              <a:rPr lang="en-US" sz="2000" dirty="0">
                <a:ea typeface="+mn-ea"/>
              </a:rPr>
              <a:t>I saw in the tree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endParaRPr lang="en-US" sz="2000" dirty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000" dirty="0">
                <a:ea typeface="+mn-ea"/>
              </a:rPr>
              <a:t>These are </a:t>
            </a:r>
            <a:r>
              <a:rPr lang="en-US" sz="2000" u="sng" dirty="0">
                <a:ea typeface="+mn-ea"/>
              </a:rPr>
              <a:t>not</a:t>
            </a:r>
            <a:r>
              <a:rPr lang="en-US" sz="2000" dirty="0">
                <a:ea typeface="+mn-ea"/>
              </a:rPr>
              <a:t> sentences.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"/>
              <a:defRPr/>
            </a:pPr>
            <a:endParaRPr lang="en-US" sz="2000" dirty="0">
              <a:ea typeface="+mn-ea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000" dirty="0"/>
              <a:t>They need to be </a:t>
            </a:r>
            <a:r>
              <a:rPr lang="en-US" sz="2000" i="1" u="sng" dirty="0"/>
              <a:t>attached</a:t>
            </a:r>
            <a:r>
              <a:rPr lang="en-US" sz="2000" dirty="0"/>
              <a:t> to an </a:t>
            </a:r>
            <a:r>
              <a:rPr lang="en-US" sz="2000" dirty="0">
                <a:solidFill>
                  <a:srgbClr val="0000FF"/>
                </a:solidFill>
              </a:rPr>
              <a:t>independent clause </a:t>
            </a:r>
            <a:r>
              <a:rPr lang="en-US" sz="2000" dirty="0"/>
              <a:t>because they begin with the adjective clause marker words.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000" dirty="0"/>
              <a:t>             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000" dirty="0">
                <a:solidFill>
                  <a:srgbClr val="0000FF"/>
                </a:solidFill>
              </a:rPr>
              <a:t>I know the man…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000" dirty="0">
                <a:solidFill>
                  <a:srgbClr val="0000FF"/>
                </a:solidFill>
              </a:rPr>
              <a:t>	</a:t>
            </a:r>
          </a:p>
          <a:p>
            <a:pPr marL="0" indent="0">
              <a:buNone/>
              <a:defRPr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…that </a:t>
            </a:r>
            <a:r>
              <a:rPr lang="en-US" sz="2000" dirty="0"/>
              <a:t>cut the branch</a:t>
            </a:r>
          </a:p>
          <a:p>
            <a:pPr marL="0" indent="0">
              <a:buNone/>
              <a:defRPr/>
            </a:pPr>
            <a:r>
              <a:rPr lang="en-US" sz="2000" dirty="0">
                <a:solidFill>
                  <a:srgbClr val="B1A35A"/>
                </a:solidFill>
              </a:rPr>
              <a:t>…who</a:t>
            </a:r>
            <a:r>
              <a:rPr lang="en-US" sz="2000" dirty="0"/>
              <a:t> cut the branch</a:t>
            </a:r>
          </a:p>
          <a:p>
            <a:pPr marL="0" indent="0">
              <a:buNone/>
              <a:defRPr/>
            </a:pPr>
            <a:r>
              <a:rPr lang="en-US" sz="2000" dirty="0">
                <a:solidFill>
                  <a:srgbClr val="B1A35A"/>
                </a:solidFill>
              </a:rPr>
              <a:t>…whom </a:t>
            </a:r>
            <a:r>
              <a:rPr lang="en-US" sz="2000" dirty="0"/>
              <a:t>I saw in the tree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5" name="Content Placeholder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24A185DC-75ED-5CDA-F96B-2820830F0F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97241" y="1646238"/>
            <a:ext cx="3540517" cy="4525962"/>
          </a:xfrm>
        </p:spPr>
      </p:pic>
    </p:spTree>
    <p:extLst>
      <p:ext uri="{BB962C8B-B14F-4D97-AF65-F5344CB8AC3E}">
        <p14:creationId xmlns:p14="http://schemas.microsoft.com/office/powerpoint/2010/main" val="1888438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2400" dirty="0"/>
              <a:t>Adjective Clause Marker Words:</a:t>
            </a:r>
            <a:br>
              <a:rPr lang="en-US" sz="2400" dirty="0"/>
            </a:br>
            <a:r>
              <a:rPr lang="en-US" sz="2400" dirty="0"/>
              <a:t>WHO WHOM WHOSE</a:t>
            </a:r>
            <a:br>
              <a:rPr lang="en-US" sz="2400" dirty="0"/>
            </a:br>
            <a:r>
              <a:rPr lang="en-US" sz="2400" dirty="0"/>
              <a:t>THAT WHICH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Each kind of dependent clause has its own marker words and punctuation rules. These are the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Adjective Clause Markers</a:t>
            </a:r>
            <a:r>
              <a:rPr lang="en-US" dirty="0">
                <a:solidFill>
                  <a:srgbClr val="B1A35A"/>
                </a:solidFill>
              </a:rPr>
              <a:t>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rgbClr val="B1A35A"/>
                </a:solidFill>
              </a:rPr>
              <a:t>WHO (WHOM) </a:t>
            </a:r>
            <a:r>
              <a:rPr lang="en-US" sz="2000" dirty="0"/>
              <a:t>– for people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>
                <a:solidFill>
                  <a:srgbClr val="B1A35A"/>
                </a:solidFill>
              </a:rPr>
              <a:t>WHOSE XXX </a:t>
            </a:r>
            <a:r>
              <a:rPr lang="en-US" sz="2000" dirty="0"/>
              <a:t>- for something that belongs to someone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>
                <a:solidFill>
                  <a:srgbClr val="B1A35A"/>
                </a:solidFill>
              </a:rPr>
              <a:t>THAT</a:t>
            </a:r>
            <a:r>
              <a:rPr lang="en-US" sz="2000" dirty="0"/>
              <a:t> – FOR THINGS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>
                <a:solidFill>
                  <a:srgbClr val="B1A35A"/>
                </a:solidFill>
              </a:rPr>
              <a:t>WHICH</a:t>
            </a:r>
            <a:r>
              <a:rPr lang="en-US" sz="2000" dirty="0"/>
              <a:t> – FOR THINGS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B1A35A"/>
                </a:solidFill>
              </a:rPr>
              <a:t>WHEN</a:t>
            </a:r>
            <a:r>
              <a:rPr lang="en-US" sz="2000" dirty="0"/>
              <a:t> – REFERS TO A SPECIFIC TIME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B1A35A"/>
                </a:solidFill>
              </a:rPr>
              <a:t>WHERE</a:t>
            </a:r>
            <a:r>
              <a:rPr lang="en-US" sz="2000" dirty="0"/>
              <a:t> – REFERS TO A SPECIFIC PLACE</a:t>
            </a:r>
          </a:p>
        </p:txBody>
      </p:sp>
    </p:spTree>
    <p:extLst>
      <p:ext uri="{BB962C8B-B14F-4D97-AF65-F5344CB8AC3E}">
        <p14:creationId xmlns:p14="http://schemas.microsoft.com/office/powerpoint/2010/main" val="3938056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dirty="0"/>
              <a:t>WHO or WHOM?</a:t>
            </a:r>
            <a:br>
              <a:rPr lang="en-US" sz="3200" dirty="0"/>
            </a:br>
            <a:r>
              <a:rPr lang="en-US" sz="3200" dirty="0"/>
              <a:t>How is the structure of these clauses different?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>
                <a:solidFill>
                  <a:srgbClr val="0000FF"/>
                </a:solidFill>
              </a:rPr>
              <a:t>man</a:t>
            </a:r>
            <a:r>
              <a:rPr lang="en-US" dirty="0"/>
              <a:t>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whom I met at the party last night </a:t>
            </a:r>
            <a:r>
              <a:rPr lang="en-US" dirty="0"/>
              <a:t>was the last one to leave.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</a:t>
            </a:r>
            <a:r>
              <a:rPr lang="en-US" dirty="0">
                <a:solidFill>
                  <a:srgbClr val="0000FF"/>
                </a:solidFill>
              </a:rPr>
              <a:t>man</a:t>
            </a:r>
            <a:r>
              <a:rPr lang="en-US" dirty="0"/>
              <a:t> </a:t>
            </a:r>
            <a:r>
              <a:rPr lang="en-US" dirty="0">
                <a:solidFill>
                  <a:srgbClr val="B1A35A"/>
                </a:solidFill>
              </a:rPr>
              <a:t>who lives next door to me </a:t>
            </a:r>
            <a:r>
              <a:rPr lang="en-US" dirty="0"/>
              <a:t>is not very friendly.</a:t>
            </a:r>
          </a:p>
        </p:txBody>
      </p:sp>
      <p:pic>
        <p:nvPicPr>
          <p:cNvPr id="8" name="Content Placeholder 7" descr="A picture containing indoor, person, dessert, table&#10;&#10;Description automatically generated">
            <a:extLst>
              <a:ext uri="{FF2B5EF4-FFF2-40B4-BE49-F238E27FC236}">
                <a16:creationId xmlns:a16="http://schemas.microsoft.com/office/drawing/2014/main" id="{17BE7050-FB48-39A2-A6CD-014133599C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58846" y="1646238"/>
            <a:ext cx="3017308" cy="4525962"/>
          </a:xfrm>
        </p:spPr>
      </p:pic>
    </p:spTree>
    <p:extLst>
      <p:ext uri="{BB962C8B-B14F-4D97-AF65-F5344CB8AC3E}">
        <p14:creationId xmlns:p14="http://schemas.microsoft.com/office/powerpoint/2010/main" val="6105937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Foundry.thmx</Template>
  <TotalTime>435</TotalTime>
  <Words>916</Words>
  <Application>Microsoft Macintosh PowerPoint</Application>
  <PresentationFormat>On-screen Show (4:3)</PresentationFormat>
  <Paragraphs>157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Rockwell</vt:lpstr>
      <vt:lpstr>Wingdings</vt:lpstr>
      <vt:lpstr>Wingdings 2</vt:lpstr>
      <vt:lpstr>Foundry</vt:lpstr>
      <vt:lpstr>Introduction to Adjective Clauses</vt:lpstr>
      <vt:lpstr>Before we talk about adjective clauses, we need to understand how sentences go together.  Every English sentence is like a tree. </vt:lpstr>
      <vt:lpstr>Every tree has a trunk;  every sentence has an independent clause.</vt:lpstr>
      <vt:lpstr>What is an independent clause?</vt:lpstr>
      <vt:lpstr>This is an independent clause:</vt:lpstr>
      <vt:lpstr>What is a dependent clause?</vt:lpstr>
      <vt:lpstr>These are examples of  adjective dependent clauses</vt:lpstr>
      <vt:lpstr>Adjective Clause Marker Words: WHO WHOM WHOSE THAT WHICH</vt:lpstr>
      <vt:lpstr>WHO or WHOM? How is the structure of these clauses different?</vt:lpstr>
      <vt:lpstr>Check the structure of the adjective clause</vt:lpstr>
      <vt:lpstr>Adjectives describe nouns (people, places, or things) </vt:lpstr>
      <vt:lpstr>Adjective Clauses are dependent groups of words that describe a HEAD NOUN</vt:lpstr>
      <vt:lpstr>Four things to remember about adjective clauses</vt:lpstr>
      <vt:lpstr>1. POSITION: Adjective clauses must be directly next to the head noun they are describing: The dog belongs to my neighbor. It bit me. Who is doing the biting here? Put the clause in the correct place!</vt:lpstr>
      <vt:lpstr>2. AGREEMENT: The head noun and the verb must agree.</vt:lpstr>
      <vt:lpstr>3. Do not repeat the head noun in your adjective clause</vt:lpstr>
      <vt:lpstr>4. You need a complete independent clause to hold your adjective clause. </vt:lpstr>
      <vt:lpstr>In summary…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Adjective Clauses</dc:title>
  <dc:creator>Elaine George</dc:creator>
  <cp:lastModifiedBy>Elaine George</cp:lastModifiedBy>
  <cp:revision>65</cp:revision>
  <dcterms:created xsi:type="dcterms:W3CDTF">2015-12-25T18:07:06Z</dcterms:created>
  <dcterms:modified xsi:type="dcterms:W3CDTF">2022-06-01T00:31:05Z</dcterms:modified>
</cp:coreProperties>
</file>