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8"/>
  </p:notesMasterIdLst>
  <p:sldIdLst>
    <p:sldId id="258" r:id="rId2"/>
    <p:sldId id="285" r:id="rId3"/>
    <p:sldId id="270" r:id="rId4"/>
    <p:sldId id="286" r:id="rId5"/>
    <p:sldId id="287" r:id="rId6"/>
    <p:sldId id="288" r:id="rId7"/>
    <p:sldId id="284" r:id="rId8"/>
    <p:sldId id="268" r:id="rId9"/>
    <p:sldId id="274" r:id="rId10"/>
    <p:sldId id="277" r:id="rId11"/>
    <p:sldId id="278" r:id="rId12"/>
    <p:sldId id="279" r:id="rId13"/>
    <p:sldId id="281" r:id="rId14"/>
    <p:sldId id="282" r:id="rId15"/>
    <p:sldId id="283" r:id="rId16"/>
    <p:sldId id="28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2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9207B0-7A9E-4DF4-ACCF-442BB717BDCE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3C37F0-AA4B-48AE-9D67-F240307ABA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Body paragraph transition sentences</a:t>
          </a:r>
        </a:p>
      </dgm:t>
    </dgm:pt>
    <dgm:pt modelId="{8D56948C-B540-410D-96EE-FC2A0CFB8E8E}" type="parTrans" cxnId="{06FA72C0-4C45-4CF3-9AC5-64558EA8EE4E}">
      <dgm:prSet/>
      <dgm:spPr/>
      <dgm:t>
        <a:bodyPr/>
        <a:lstStyle/>
        <a:p>
          <a:endParaRPr lang="en-US"/>
        </a:p>
      </dgm:t>
    </dgm:pt>
    <dgm:pt modelId="{C9313D4D-F6D5-4B8E-9080-603767E1D007}" type="sibTrans" cxnId="{06FA72C0-4C45-4CF3-9AC5-64558EA8EE4E}">
      <dgm:prSet/>
      <dgm:spPr/>
      <dgm:t>
        <a:bodyPr/>
        <a:lstStyle/>
        <a:p>
          <a:endParaRPr lang="en-US"/>
        </a:p>
      </dgm:t>
    </dgm:pt>
    <dgm:pt modelId="{74305C02-F172-4B9C-BE18-E20DC466A0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Concluding ideas (subjunctive)</a:t>
          </a:r>
        </a:p>
      </dgm:t>
    </dgm:pt>
    <dgm:pt modelId="{FF6D425B-B2D5-4FA1-BFAE-6A561666CF53}" type="parTrans" cxnId="{404CB0CF-83B6-437E-9B22-8925868DA0AD}">
      <dgm:prSet/>
      <dgm:spPr/>
      <dgm:t>
        <a:bodyPr/>
        <a:lstStyle/>
        <a:p>
          <a:endParaRPr lang="en-US"/>
        </a:p>
      </dgm:t>
    </dgm:pt>
    <dgm:pt modelId="{105DF1C0-EF83-41DC-A72C-FCEE34A1BC6C}" type="sibTrans" cxnId="{404CB0CF-83B6-437E-9B22-8925868DA0AD}">
      <dgm:prSet/>
      <dgm:spPr/>
      <dgm:t>
        <a:bodyPr/>
        <a:lstStyle/>
        <a:p>
          <a:endParaRPr lang="en-US"/>
        </a:p>
      </dgm:t>
    </dgm:pt>
    <dgm:pt modelId="{7F794F1C-74A7-4638-9419-B669CCF92BC4}" type="pres">
      <dgm:prSet presAssocID="{069207B0-7A9E-4DF4-ACCF-442BB717BDCE}" presName="root" presStyleCnt="0">
        <dgm:presLayoutVars>
          <dgm:dir/>
          <dgm:resizeHandles val="exact"/>
        </dgm:presLayoutVars>
      </dgm:prSet>
      <dgm:spPr/>
    </dgm:pt>
    <dgm:pt modelId="{D5E6A443-EE8D-43B4-B86A-0F5326E3DED8}" type="pres">
      <dgm:prSet presAssocID="{7C3C37F0-AA4B-48AE-9D67-F240307ABA97}" presName="compNode" presStyleCnt="0"/>
      <dgm:spPr/>
    </dgm:pt>
    <dgm:pt modelId="{496BFE8A-342D-4059-94B8-4EB362CFF3AB}" type="pres">
      <dgm:prSet presAssocID="{7C3C37F0-AA4B-48AE-9D67-F240307ABA9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35954B78-5A0C-4104-8311-461E9E82FC89}" type="pres">
      <dgm:prSet presAssocID="{7C3C37F0-AA4B-48AE-9D67-F240307ABA97}" presName="spaceRect" presStyleCnt="0"/>
      <dgm:spPr/>
    </dgm:pt>
    <dgm:pt modelId="{85035B79-C325-450D-9DDC-4D653FEB58BB}" type="pres">
      <dgm:prSet presAssocID="{7C3C37F0-AA4B-48AE-9D67-F240307ABA97}" presName="textRect" presStyleLbl="revTx" presStyleIdx="0" presStyleCnt="2">
        <dgm:presLayoutVars>
          <dgm:chMax val="1"/>
          <dgm:chPref val="1"/>
        </dgm:presLayoutVars>
      </dgm:prSet>
      <dgm:spPr/>
    </dgm:pt>
    <dgm:pt modelId="{5DE9DB0B-CD5B-44E7-AF04-964CAF711052}" type="pres">
      <dgm:prSet presAssocID="{C9313D4D-F6D5-4B8E-9080-603767E1D007}" presName="sibTrans" presStyleCnt="0"/>
      <dgm:spPr/>
    </dgm:pt>
    <dgm:pt modelId="{BFAF53A2-3240-46B6-94C4-DBB62241E1CE}" type="pres">
      <dgm:prSet presAssocID="{74305C02-F172-4B9C-BE18-E20DC466A0E5}" presName="compNode" presStyleCnt="0"/>
      <dgm:spPr/>
    </dgm:pt>
    <dgm:pt modelId="{7C34CB5A-20CF-4D15-BE5E-C9A2DC7D270F}" type="pres">
      <dgm:prSet presAssocID="{74305C02-F172-4B9C-BE18-E20DC466A0E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AE633699-30F6-417E-94C0-92F7441FE9E9}" type="pres">
      <dgm:prSet presAssocID="{74305C02-F172-4B9C-BE18-E20DC466A0E5}" presName="spaceRect" presStyleCnt="0"/>
      <dgm:spPr/>
    </dgm:pt>
    <dgm:pt modelId="{6E5D681F-CEF9-46F7-8041-4879835E26F2}" type="pres">
      <dgm:prSet presAssocID="{74305C02-F172-4B9C-BE18-E20DC466A0E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2C98F42-9093-4143-B45F-622D279EE16E}" type="presOf" srcId="{7C3C37F0-AA4B-48AE-9D67-F240307ABA97}" destId="{85035B79-C325-450D-9DDC-4D653FEB58BB}" srcOrd="0" destOrd="0" presId="urn:microsoft.com/office/officeart/2018/2/layout/IconLabelList"/>
    <dgm:cxn modelId="{E8E16FBA-FAE6-4761-9EFB-59D65629D969}" type="presOf" srcId="{069207B0-7A9E-4DF4-ACCF-442BB717BDCE}" destId="{7F794F1C-74A7-4638-9419-B669CCF92BC4}" srcOrd="0" destOrd="0" presId="urn:microsoft.com/office/officeart/2018/2/layout/IconLabelList"/>
    <dgm:cxn modelId="{06FA72C0-4C45-4CF3-9AC5-64558EA8EE4E}" srcId="{069207B0-7A9E-4DF4-ACCF-442BB717BDCE}" destId="{7C3C37F0-AA4B-48AE-9D67-F240307ABA97}" srcOrd="0" destOrd="0" parTransId="{8D56948C-B540-410D-96EE-FC2A0CFB8E8E}" sibTransId="{C9313D4D-F6D5-4B8E-9080-603767E1D007}"/>
    <dgm:cxn modelId="{404CB0CF-83B6-437E-9B22-8925868DA0AD}" srcId="{069207B0-7A9E-4DF4-ACCF-442BB717BDCE}" destId="{74305C02-F172-4B9C-BE18-E20DC466A0E5}" srcOrd="1" destOrd="0" parTransId="{FF6D425B-B2D5-4FA1-BFAE-6A561666CF53}" sibTransId="{105DF1C0-EF83-41DC-A72C-FCEE34A1BC6C}"/>
    <dgm:cxn modelId="{76F1E8DE-4D83-4EC6-B3F9-48B31314536B}" type="presOf" srcId="{74305C02-F172-4B9C-BE18-E20DC466A0E5}" destId="{6E5D681F-CEF9-46F7-8041-4879835E26F2}" srcOrd="0" destOrd="0" presId="urn:microsoft.com/office/officeart/2018/2/layout/IconLabelList"/>
    <dgm:cxn modelId="{3660AD5C-1226-4412-B560-52DBC315E7B5}" type="presParOf" srcId="{7F794F1C-74A7-4638-9419-B669CCF92BC4}" destId="{D5E6A443-EE8D-43B4-B86A-0F5326E3DED8}" srcOrd="0" destOrd="0" presId="urn:microsoft.com/office/officeart/2018/2/layout/IconLabelList"/>
    <dgm:cxn modelId="{6F71484D-3470-459D-B21C-B8791629D27E}" type="presParOf" srcId="{D5E6A443-EE8D-43B4-B86A-0F5326E3DED8}" destId="{496BFE8A-342D-4059-94B8-4EB362CFF3AB}" srcOrd="0" destOrd="0" presId="urn:microsoft.com/office/officeart/2018/2/layout/IconLabelList"/>
    <dgm:cxn modelId="{1973C80A-659E-4287-8EA8-C01EBFC9DE8A}" type="presParOf" srcId="{D5E6A443-EE8D-43B4-B86A-0F5326E3DED8}" destId="{35954B78-5A0C-4104-8311-461E9E82FC89}" srcOrd="1" destOrd="0" presId="urn:microsoft.com/office/officeart/2018/2/layout/IconLabelList"/>
    <dgm:cxn modelId="{8871ACE1-9855-4EC2-B285-88E0DFE9D022}" type="presParOf" srcId="{D5E6A443-EE8D-43B4-B86A-0F5326E3DED8}" destId="{85035B79-C325-450D-9DDC-4D653FEB58BB}" srcOrd="2" destOrd="0" presId="urn:microsoft.com/office/officeart/2018/2/layout/IconLabelList"/>
    <dgm:cxn modelId="{01286F2E-D808-422B-936E-9A1F46510614}" type="presParOf" srcId="{7F794F1C-74A7-4638-9419-B669CCF92BC4}" destId="{5DE9DB0B-CD5B-44E7-AF04-964CAF711052}" srcOrd="1" destOrd="0" presId="urn:microsoft.com/office/officeart/2018/2/layout/IconLabelList"/>
    <dgm:cxn modelId="{E801D23B-2053-4AF8-A15F-B7DA3794F7D4}" type="presParOf" srcId="{7F794F1C-74A7-4638-9419-B669CCF92BC4}" destId="{BFAF53A2-3240-46B6-94C4-DBB62241E1CE}" srcOrd="2" destOrd="0" presId="urn:microsoft.com/office/officeart/2018/2/layout/IconLabelList"/>
    <dgm:cxn modelId="{9DD0F554-D84A-4B9E-8123-0507032BC361}" type="presParOf" srcId="{BFAF53A2-3240-46B6-94C4-DBB62241E1CE}" destId="{7C34CB5A-20CF-4D15-BE5E-C9A2DC7D270F}" srcOrd="0" destOrd="0" presId="urn:microsoft.com/office/officeart/2018/2/layout/IconLabelList"/>
    <dgm:cxn modelId="{25159515-F76E-4917-8CFA-C255EC313B05}" type="presParOf" srcId="{BFAF53A2-3240-46B6-94C4-DBB62241E1CE}" destId="{AE633699-30F6-417E-94C0-92F7441FE9E9}" srcOrd="1" destOrd="0" presId="urn:microsoft.com/office/officeart/2018/2/layout/IconLabelList"/>
    <dgm:cxn modelId="{4909E50C-86F6-408A-A8C1-35408FF9C931}" type="presParOf" srcId="{BFAF53A2-3240-46B6-94C4-DBB62241E1CE}" destId="{6E5D681F-CEF9-46F7-8041-4879835E26F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BFE8A-342D-4059-94B8-4EB362CFF3AB}">
      <dsp:nvSpPr>
        <dsp:cNvPr id="0" name=""/>
        <dsp:cNvSpPr/>
      </dsp:nvSpPr>
      <dsp:spPr>
        <a:xfrm>
          <a:off x="1052690" y="841941"/>
          <a:ext cx="1695937" cy="169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35B79-C325-450D-9DDC-4D653FEB58BB}">
      <dsp:nvSpPr>
        <dsp:cNvPr id="0" name=""/>
        <dsp:cNvSpPr/>
      </dsp:nvSpPr>
      <dsp:spPr>
        <a:xfrm>
          <a:off x="16284" y="2964338"/>
          <a:ext cx="37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Body paragraph transition sentences</a:t>
          </a:r>
        </a:p>
      </dsp:txBody>
      <dsp:txXfrm>
        <a:off x="16284" y="2964338"/>
        <a:ext cx="3768750" cy="720000"/>
      </dsp:txXfrm>
    </dsp:sp>
    <dsp:sp modelId="{7C34CB5A-20CF-4D15-BE5E-C9A2DC7D270F}">
      <dsp:nvSpPr>
        <dsp:cNvPr id="0" name=""/>
        <dsp:cNvSpPr/>
      </dsp:nvSpPr>
      <dsp:spPr>
        <a:xfrm>
          <a:off x="5480971" y="841941"/>
          <a:ext cx="1695937" cy="1695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D681F-CEF9-46F7-8041-4879835E26F2}">
      <dsp:nvSpPr>
        <dsp:cNvPr id="0" name=""/>
        <dsp:cNvSpPr/>
      </dsp:nvSpPr>
      <dsp:spPr>
        <a:xfrm>
          <a:off x="4444565" y="2964338"/>
          <a:ext cx="37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Concluding ideas (subjunctive)</a:t>
          </a:r>
        </a:p>
      </dsp:txBody>
      <dsp:txXfrm>
        <a:off x="4444565" y="2964338"/>
        <a:ext cx="37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ABCD-05AF-944C-8E2A-BB5009A43521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0215F-0299-844D-904A-4442C0DFF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3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EEA133-6DDF-6247-AD23-7E42CB48D349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6CDF8B-5A69-3E4E-8FD2-A7EF1D792E98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118571-4D1D-9C43-9C06-5F6895FF56B6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7671DA-5118-F247-9D43-4B15BE827C57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7671DA-5118-F247-9D43-4B15BE827C57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13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56DE6B-5705-F74E-9119-0D297BD6C1F2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7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AE063-2AE5-1747-A594-4CBF8A8C1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3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FB00190-5246-CF49-A46F-4D2C63257BE6}" type="datetimeFigureOut">
              <a:rPr lang="en-US" smtClean="0"/>
              <a:t>5/5/22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FE884B43-B4BC-6E43-BE95-CF4EA2D10682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NOUN CLAUSES</a:t>
            </a:r>
          </a:p>
        </p:txBody>
      </p:sp>
      <p:pic>
        <p:nvPicPr>
          <p:cNvPr id="11" name="Content Placeholder 10" descr="Screen Shot 2015-12-28 at 5.06.4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22" r="-9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3436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Word order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Regular Questions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NOUN CLAUSES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Regular questions use QUESTION WORD ORDER after the </a:t>
            </a:r>
            <a:r>
              <a:rPr lang="en-US" dirty="0">
                <a:solidFill>
                  <a:schemeClr val="accent1"/>
                </a:solidFill>
              </a:rPr>
              <a:t>question word</a:t>
            </a:r>
            <a:r>
              <a:rPr lang="en-US" dirty="0"/>
              <a:t>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 err="1">
                <a:solidFill>
                  <a:schemeClr val="accent6"/>
                </a:solidFill>
              </a:rPr>
              <a:t>auxilliary</a:t>
            </a:r>
            <a:r>
              <a:rPr lang="en-US" i="1" dirty="0"/>
              <a:t>-</a:t>
            </a:r>
            <a:r>
              <a:rPr lang="en-US" i="1" dirty="0">
                <a:solidFill>
                  <a:srgbClr val="0000FF"/>
                </a:solidFill>
              </a:rPr>
              <a:t>subject</a:t>
            </a:r>
            <a:r>
              <a:rPr lang="en-US" i="1" dirty="0"/>
              <a:t>-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verb</a:t>
            </a:r>
            <a:r>
              <a:rPr lang="en-US" i="1" dirty="0"/>
              <a:t> (ASV)</a:t>
            </a:r>
          </a:p>
          <a:p>
            <a:pPr marL="0" indent="0">
              <a:buNone/>
            </a:pPr>
            <a:endParaRPr lang="en-US" i="1" dirty="0"/>
          </a:p>
          <a:p>
            <a:pPr>
              <a:buFontTx/>
              <a:buChar char="•"/>
            </a:pPr>
            <a:r>
              <a:rPr lang="en-US" i="1" dirty="0">
                <a:solidFill>
                  <a:srgbClr val="72A376"/>
                </a:solidFill>
              </a:rPr>
              <a:t>When</a:t>
            </a:r>
            <a:r>
              <a:rPr lang="en-US" i="1" dirty="0"/>
              <a:t> </a:t>
            </a:r>
            <a:r>
              <a:rPr lang="en-US" i="1" dirty="0">
                <a:solidFill>
                  <a:schemeClr val="accent6"/>
                </a:solidFill>
              </a:rPr>
              <a:t>will </a:t>
            </a:r>
            <a:r>
              <a:rPr lang="en-US" i="1" dirty="0">
                <a:solidFill>
                  <a:srgbClr val="0000FF"/>
                </a:solidFill>
              </a:rPr>
              <a:t>she</a:t>
            </a:r>
            <a:r>
              <a:rPr lang="en-US" i="1" dirty="0"/>
              <a:t> </a:t>
            </a:r>
            <a:r>
              <a:rPr lang="en-US" i="1" dirty="0">
                <a:solidFill>
                  <a:srgbClr val="9D3232"/>
                </a:solidFill>
              </a:rPr>
              <a:t>arrive</a:t>
            </a:r>
            <a:r>
              <a:rPr lang="en-US" i="1" dirty="0"/>
              <a:t>?</a:t>
            </a:r>
          </a:p>
          <a:p>
            <a:pPr marL="0" indent="0">
              <a:buNone/>
            </a:pPr>
            <a:r>
              <a:rPr lang="en-US" i="1" dirty="0"/>
              <a:t>                 A    S         V</a:t>
            </a:r>
          </a:p>
          <a:p>
            <a:pPr marL="0" indent="0">
              <a:buNone/>
            </a:pPr>
            <a:endParaRPr lang="en-US" i="1" dirty="0"/>
          </a:p>
          <a:p>
            <a:pPr>
              <a:buFontTx/>
              <a:buChar char="•"/>
            </a:pPr>
            <a:r>
              <a:rPr lang="en-US" i="1" dirty="0">
                <a:solidFill>
                  <a:srgbClr val="72A376"/>
                </a:solidFill>
              </a:rPr>
              <a:t>Why </a:t>
            </a:r>
            <a:r>
              <a:rPr lang="en-US" i="1" dirty="0">
                <a:solidFill>
                  <a:srgbClr val="E8B7B7"/>
                </a:solidFill>
              </a:rPr>
              <a:t>did</a:t>
            </a:r>
            <a:r>
              <a:rPr lang="en-US" i="1" dirty="0"/>
              <a:t> </a:t>
            </a:r>
            <a:r>
              <a:rPr lang="en-US" i="1" dirty="0">
                <a:solidFill>
                  <a:srgbClr val="0000FF"/>
                </a:solidFill>
              </a:rPr>
              <a:t>John</a:t>
            </a:r>
            <a:r>
              <a:rPr lang="en-US" i="1" dirty="0"/>
              <a:t> </a:t>
            </a:r>
            <a:r>
              <a:rPr lang="en-US" i="1" dirty="0">
                <a:solidFill>
                  <a:srgbClr val="9D3232"/>
                </a:solidFill>
              </a:rPr>
              <a:t>cheat</a:t>
            </a:r>
            <a:r>
              <a:rPr lang="en-US" i="1" dirty="0"/>
              <a:t> on the test?</a:t>
            </a:r>
          </a:p>
          <a:p>
            <a:pPr marL="0" indent="0">
              <a:buNone/>
            </a:pPr>
            <a:r>
              <a:rPr lang="en-US" i="1" dirty="0"/>
              <a:t>             A     S        V</a:t>
            </a:r>
          </a:p>
          <a:p>
            <a:pPr marL="0" indent="0">
              <a:buNone/>
            </a:pPr>
            <a:endParaRPr lang="en-US" i="1" dirty="0"/>
          </a:p>
          <a:p>
            <a:pPr>
              <a:buFontTx/>
              <a:buChar char="•"/>
            </a:pPr>
            <a:r>
              <a:rPr lang="en-US" i="1" dirty="0">
                <a:solidFill>
                  <a:srgbClr val="72A376"/>
                </a:solidFill>
              </a:rPr>
              <a:t>Why</a:t>
            </a:r>
            <a:r>
              <a:rPr lang="en-US" i="1" dirty="0"/>
              <a:t> </a:t>
            </a:r>
            <a:r>
              <a:rPr lang="en-US" i="1" dirty="0">
                <a:solidFill>
                  <a:srgbClr val="E8B7B7"/>
                </a:solidFill>
              </a:rPr>
              <a:t>is</a:t>
            </a:r>
            <a:r>
              <a:rPr lang="en-US" i="1" dirty="0"/>
              <a:t> </a:t>
            </a:r>
            <a:r>
              <a:rPr lang="en-US" i="1" dirty="0">
                <a:solidFill>
                  <a:srgbClr val="0000FF"/>
                </a:solidFill>
              </a:rPr>
              <a:t>he</a:t>
            </a:r>
            <a:r>
              <a:rPr lang="en-US" i="1" dirty="0"/>
              <a:t> </a:t>
            </a:r>
            <a:r>
              <a:rPr lang="en-US" i="1" dirty="0">
                <a:solidFill>
                  <a:srgbClr val="9D3232"/>
                </a:solidFill>
              </a:rPr>
              <a:t>crying</a:t>
            </a:r>
            <a:r>
              <a:rPr lang="en-US" i="1" dirty="0"/>
              <a:t>?</a:t>
            </a:r>
          </a:p>
          <a:p>
            <a:pPr marL="0" indent="0">
              <a:buNone/>
            </a:pPr>
            <a:r>
              <a:rPr lang="en-US" i="1" dirty="0"/>
              <a:t>             A   S     V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Noun clauses use SENTENCE WORD ORDER after the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marker word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>
                <a:solidFill>
                  <a:srgbClr val="0000FF"/>
                </a:solidFill>
              </a:rPr>
              <a:t>subject</a:t>
            </a:r>
            <a:r>
              <a:rPr lang="en-US" i="1" dirty="0"/>
              <a:t>-</a:t>
            </a:r>
            <a:r>
              <a:rPr lang="en-US" i="1" dirty="0" err="1">
                <a:solidFill>
                  <a:schemeClr val="accent6"/>
                </a:solidFill>
              </a:rPr>
              <a:t>auxilliary</a:t>
            </a:r>
            <a:r>
              <a:rPr lang="en-US" i="1" dirty="0"/>
              <a:t>-</a:t>
            </a:r>
            <a:r>
              <a:rPr lang="en-US" i="1" dirty="0">
                <a:solidFill>
                  <a:srgbClr val="9D3232"/>
                </a:solidFill>
              </a:rPr>
              <a:t>verb</a:t>
            </a:r>
            <a:r>
              <a:rPr lang="en-US" i="1" dirty="0"/>
              <a:t> (SAV)</a:t>
            </a:r>
          </a:p>
          <a:p>
            <a:pPr marL="0" indent="0">
              <a:buNone/>
            </a:pPr>
            <a:endParaRPr lang="en-US" i="1" dirty="0"/>
          </a:p>
          <a:p>
            <a:pPr>
              <a:buFontTx/>
              <a:buChar char="•"/>
            </a:pPr>
            <a:r>
              <a:rPr lang="en-US" sz="1800" i="1" dirty="0"/>
              <a:t>I don</a:t>
            </a:r>
            <a:r>
              <a:rPr lang="fr-FR" sz="1800" i="1" dirty="0"/>
              <a:t>’</a:t>
            </a:r>
            <a:r>
              <a:rPr lang="en-US" sz="1800" i="1" dirty="0"/>
              <a:t>t know </a:t>
            </a:r>
            <a:r>
              <a:rPr lang="en-US" sz="1800" i="1" dirty="0">
                <a:solidFill>
                  <a:srgbClr val="B1A35A"/>
                </a:solidFill>
              </a:rPr>
              <a:t>when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rgbClr val="0000FF"/>
                </a:solidFill>
              </a:rPr>
              <a:t>she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rgbClr val="E8B7B7"/>
                </a:solidFill>
              </a:rPr>
              <a:t>will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rgbClr val="9D3232"/>
                </a:solidFill>
              </a:rPr>
              <a:t>arrive</a:t>
            </a:r>
            <a:r>
              <a:rPr lang="en-US" sz="1800" i="1" dirty="0"/>
              <a:t>.</a:t>
            </a:r>
          </a:p>
          <a:p>
            <a:pPr marL="0" indent="0">
              <a:buNone/>
            </a:pPr>
            <a:r>
              <a:rPr lang="en-US" sz="1800" i="1" dirty="0"/>
              <a:t>                                      S       A     V</a:t>
            </a:r>
          </a:p>
          <a:p>
            <a:pPr marL="0" indent="0">
              <a:buNone/>
            </a:pPr>
            <a:endParaRPr lang="en-US" sz="1800" i="1" dirty="0"/>
          </a:p>
          <a:p>
            <a:pPr>
              <a:buFontTx/>
              <a:buChar char="•"/>
            </a:pPr>
            <a:r>
              <a:rPr lang="en-US" sz="1800" i="1" dirty="0"/>
              <a:t>I’m not sure </a:t>
            </a:r>
            <a:r>
              <a:rPr lang="en-US" sz="1800" i="1" dirty="0">
                <a:solidFill>
                  <a:srgbClr val="B1A35A"/>
                </a:solidFill>
              </a:rPr>
              <a:t>why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rgbClr val="0000FF"/>
                </a:solidFill>
              </a:rPr>
              <a:t>John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rgbClr val="9D3232"/>
                </a:solidFill>
              </a:rPr>
              <a:t>cheated</a:t>
            </a:r>
            <a:r>
              <a:rPr lang="en-US" sz="1800" i="1" dirty="0"/>
              <a:t> on </a:t>
            </a:r>
          </a:p>
          <a:p>
            <a:pPr marL="0" indent="0">
              <a:buNone/>
            </a:pPr>
            <a:r>
              <a:rPr lang="en-US" sz="1800" i="1" dirty="0"/>
              <a:t>                                    S       </a:t>
            </a:r>
            <a:r>
              <a:rPr lang="en-US" sz="1800" i="1" strike="sngStrike" dirty="0"/>
              <a:t>A</a:t>
            </a:r>
            <a:r>
              <a:rPr lang="en-US" sz="1800" i="1" dirty="0"/>
              <a:t>V</a:t>
            </a:r>
          </a:p>
          <a:p>
            <a:pPr marL="0" indent="0">
              <a:buNone/>
            </a:pPr>
            <a:r>
              <a:rPr lang="en-US" sz="1800" i="1" dirty="0"/>
              <a:t>the test.</a:t>
            </a:r>
          </a:p>
          <a:p>
            <a:pPr marL="0" indent="0">
              <a:buNone/>
            </a:pPr>
            <a:endParaRPr lang="en-US" sz="1800" i="1" dirty="0"/>
          </a:p>
          <a:p>
            <a:pPr>
              <a:buFontTx/>
              <a:buChar char="•"/>
            </a:pPr>
            <a:r>
              <a:rPr lang="en-US" sz="1800" i="1" dirty="0"/>
              <a:t>Do you know </a:t>
            </a:r>
            <a:r>
              <a:rPr lang="en-US" sz="1800" i="1" dirty="0">
                <a:solidFill>
                  <a:srgbClr val="B1A35A"/>
                </a:solidFill>
              </a:rPr>
              <a:t>why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rgbClr val="0000FF"/>
                </a:solidFill>
              </a:rPr>
              <a:t>he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rgbClr val="E8B7B7"/>
                </a:solidFill>
              </a:rPr>
              <a:t>is</a:t>
            </a:r>
            <a:r>
              <a:rPr lang="en-US" sz="1800" i="1" dirty="0"/>
              <a:t> </a:t>
            </a:r>
            <a:r>
              <a:rPr lang="en-US" sz="1800" i="1" dirty="0">
                <a:solidFill>
                  <a:srgbClr val="9D3232"/>
                </a:solidFill>
              </a:rPr>
              <a:t>crying</a:t>
            </a:r>
            <a:r>
              <a:rPr lang="en-US" sz="1800" i="1" dirty="0"/>
              <a:t>?</a:t>
            </a:r>
          </a:p>
          <a:p>
            <a:pPr marL="0" indent="0">
              <a:buNone/>
            </a:pPr>
            <a:r>
              <a:rPr lang="en-US" sz="1800" i="1" dirty="0"/>
              <a:t>                                     S   A    V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816427-7C25-CD4C-B0B5-4880AC0E3E2D}"/>
              </a:ext>
            </a:extLst>
          </p:cNvPr>
          <p:cNvSpPr txBox="1">
            <a:spLocks/>
          </p:cNvSpPr>
          <p:nvPr/>
        </p:nvSpPr>
        <p:spPr>
          <a:xfrm>
            <a:off x="457200" y="298451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 defTabSz="91440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658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/>
              <a:t>PUNCTUATION</a:t>
            </a:r>
            <a:br>
              <a:rPr lang="en-US" sz="2000" dirty="0"/>
            </a:br>
            <a:r>
              <a:rPr lang="en-US" sz="2000" dirty="0"/>
              <a:t>Question mark or period?</a:t>
            </a:r>
            <a:br>
              <a:rPr lang="en-US" sz="2000" dirty="0"/>
            </a:br>
            <a:r>
              <a:rPr lang="en-US" sz="2000" dirty="0"/>
              <a:t>Look at the independent clause; is it a question or a statement?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Question:</a:t>
            </a:r>
          </a:p>
          <a:p>
            <a:pPr algn="ctr"/>
            <a:r>
              <a:rPr lang="en-US" dirty="0"/>
              <a:t> WHERE IS THE BUS STOP?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>
                <a:solidFill>
                  <a:srgbClr val="B1A35A"/>
                </a:solidFill>
              </a:rPr>
              <a:t>Noun Clauses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Can you tell me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where the bus stop is</a:t>
            </a:r>
            <a:r>
              <a:rPr lang="en-US" u="sng" dirty="0">
                <a:solidFill>
                  <a:srgbClr val="FF0000"/>
                </a:solidFill>
              </a:rPr>
              <a:t>?</a:t>
            </a:r>
          </a:p>
          <a:p>
            <a:r>
              <a:rPr lang="en-US" u="sng" dirty="0">
                <a:solidFill>
                  <a:srgbClr val="FFFF00"/>
                </a:solidFill>
              </a:rPr>
              <a:t>I don’t know </a:t>
            </a:r>
            <a:r>
              <a:rPr lang="en-US" dirty="0">
                <a:solidFill>
                  <a:srgbClr val="B1A35A"/>
                </a:solidFill>
              </a:rPr>
              <a:t>if I can tell you</a:t>
            </a:r>
            <a:r>
              <a:rPr lang="en-US" u="sng" dirty="0">
                <a:solidFill>
                  <a:srgbClr val="FFFF00"/>
                </a:solidFill>
              </a:rPr>
              <a:t>.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I think </a:t>
            </a:r>
            <a:r>
              <a:rPr lang="en-US" u="sng" dirty="0">
                <a:solidFill>
                  <a:srgbClr val="FFFF00"/>
                </a:solidFill>
              </a:rPr>
              <a:t>that it’s down the street.</a:t>
            </a:r>
          </a:p>
          <a:p>
            <a:r>
              <a:rPr lang="en-US" u="sng" dirty="0">
                <a:solidFill>
                  <a:srgbClr val="FF0000"/>
                </a:solidFill>
              </a:rPr>
              <a:t>Do you know </a:t>
            </a:r>
            <a:r>
              <a:rPr lang="en-US" dirty="0">
                <a:solidFill>
                  <a:srgbClr val="B1A35A"/>
                </a:solidFill>
              </a:rPr>
              <a:t>what time the bus comes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r>
              <a:rPr lang="en-US" dirty="0"/>
              <a:t>I’m sorry. </a:t>
            </a:r>
            <a:r>
              <a:rPr lang="en-US" u="sng" dirty="0">
                <a:solidFill>
                  <a:srgbClr val="FFFF00"/>
                </a:solidFill>
              </a:rPr>
              <a:t>I’m not sure </a:t>
            </a:r>
            <a:r>
              <a:rPr lang="en-US" dirty="0">
                <a:solidFill>
                  <a:srgbClr val="B1A35A"/>
                </a:solidFill>
              </a:rPr>
              <a:t>when it comes</a:t>
            </a:r>
            <a:r>
              <a:rPr lang="en-US" u="sng" dirty="0">
                <a:solidFill>
                  <a:srgbClr val="FFFF00"/>
                </a:solidFill>
              </a:rPr>
              <a:t>. </a:t>
            </a:r>
          </a:p>
          <a:p>
            <a:r>
              <a:rPr lang="en-US" u="sng" dirty="0">
                <a:solidFill>
                  <a:srgbClr val="FFFF00"/>
                </a:solidFill>
              </a:rPr>
              <a:t>I can’t understand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what you’re saying. </a:t>
            </a:r>
            <a:r>
              <a:rPr lang="en-US" b="1" u="sng" dirty="0">
                <a:solidFill>
                  <a:srgbClr val="FF0000"/>
                </a:solidFill>
              </a:rPr>
              <a:t>Could you say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/>
              <a:t>it again more slowly? </a:t>
            </a:r>
            <a:endParaRPr lang="en-US" u="sng" dirty="0"/>
          </a:p>
        </p:txBody>
      </p:sp>
      <p:pic>
        <p:nvPicPr>
          <p:cNvPr id="10" name="Content Placeholder 9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C6226E04-9B20-DC81-8017-2529744BD41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2986352"/>
            <a:ext cx="4040188" cy="2693458"/>
          </a:xfrm>
        </p:spPr>
      </p:pic>
    </p:spTree>
    <p:extLst>
      <p:ext uri="{BB962C8B-B14F-4D97-AF65-F5344CB8AC3E}">
        <p14:creationId xmlns:p14="http://schemas.microsoft.com/office/powerpoint/2010/main" val="3131759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/>
              <a:t>PUNCTUATION </a:t>
            </a:r>
            <a:br>
              <a:rPr lang="en-US" sz="2000" dirty="0"/>
            </a:br>
            <a:r>
              <a:rPr lang="en-US" sz="2000" dirty="0"/>
              <a:t>Commas or no commas?</a:t>
            </a:r>
            <a:br>
              <a:rPr lang="en-US" sz="2000" dirty="0"/>
            </a:br>
            <a:r>
              <a:rPr lang="en-US" sz="2000" dirty="0"/>
              <a:t>NO COMMAS WITH NOUN CLAUSES, EVER! (easy!)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Would you put a comma here?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</a:rPr>
              <a:t>Mary</a:t>
            </a:r>
            <a:r>
              <a:rPr lang="en-US" i="1" dirty="0">
                <a:solidFill>
                  <a:srgbClr val="FF0000"/>
                </a:solidFill>
              </a:rPr>
              <a:t>,</a:t>
            </a:r>
            <a:r>
              <a:rPr lang="en-US" i="1" dirty="0"/>
              <a:t> </a:t>
            </a:r>
            <a:r>
              <a:rPr lang="en-US" i="1" dirty="0">
                <a:solidFill>
                  <a:srgbClr val="000000"/>
                </a:solidFill>
              </a:rPr>
              <a:t>is a teacher.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0000"/>
                </a:solidFill>
              </a:rPr>
              <a:t>Mary is</a:t>
            </a:r>
            <a:r>
              <a:rPr lang="en-US" i="1" dirty="0">
                <a:solidFill>
                  <a:srgbClr val="FF0000"/>
                </a:solidFill>
              </a:rPr>
              <a:t>,</a:t>
            </a:r>
            <a:r>
              <a:rPr lang="en-US" i="1" dirty="0"/>
              <a:t> </a:t>
            </a:r>
            <a:r>
              <a:rPr lang="en-US" i="1" dirty="0">
                <a:solidFill>
                  <a:srgbClr val="000000"/>
                </a:solidFill>
              </a:rPr>
              <a:t>a teacher.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/>
              <a:t>…we do not separate subjects and verbs or verbs and objects with commas.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Since NOUN CLAUSES do the same job as single nouns, we </a:t>
            </a:r>
            <a:r>
              <a:rPr lang="en-US" dirty="0">
                <a:solidFill>
                  <a:srgbClr val="FF0000"/>
                </a:solidFill>
              </a:rPr>
              <a:t>NEVER USE A COMMA </a:t>
            </a:r>
            <a:r>
              <a:rPr lang="en-US" dirty="0"/>
              <a:t>before or after a noun clause.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u="sng" dirty="0">
                <a:solidFill>
                  <a:srgbClr val="000000"/>
                </a:solidFill>
              </a:rPr>
              <a:t>INCORRECT</a:t>
            </a:r>
            <a:r>
              <a:rPr lang="en-US" i="1" dirty="0">
                <a:solidFill>
                  <a:srgbClr val="00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dirty="0"/>
              <a:t>Do you know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whether Mary is a teacher?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am certain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/>
              <a:t> </a:t>
            </a:r>
            <a:r>
              <a:rPr lang="en-US" dirty="0">
                <a:solidFill>
                  <a:srgbClr val="B1A35A"/>
                </a:solidFill>
              </a:rPr>
              <a:t>that Mary teaches at NVCC.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i="1" u="sng" dirty="0">
                <a:solidFill>
                  <a:srgbClr val="000000"/>
                </a:solidFill>
              </a:rPr>
              <a:t>CORRECT</a:t>
            </a:r>
            <a:r>
              <a:rPr lang="en-US" i="1" dirty="0">
                <a:solidFill>
                  <a:srgbClr val="00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dirty="0"/>
              <a:t>Do you know </a:t>
            </a:r>
            <a:r>
              <a:rPr lang="en-US" dirty="0">
                <a:solidFill>
                  <a:srgbClr val="B1A35A"/>
                </a:solidFill>
              </a:rPr>
              <a:t>whether Mary is a teacher?</a:t>
            </a:r>
          </a:p>
          <a:p>
            <a:pPr marL="0" indent="0">
              <a:buNone/>
            </a:pPr>
            <a:endParaRPr lang="en-US" dirty="0">
              <a:solidFill>
                <a:srgbClr val="B1A35A"/>
              </a:solidFill>
            </a:endParaRPr>
          </a:p>
          <a:p>
            <a:pPr marL="0" indent="0">
              <a:buNone/>
            </a:pPr>
            <a:r>
              <a:rPr lang="en-US" dirty="0"/>
              <a:t>I am certain </a:t>
            </a:r>
            <a:r>
              <a:rPr lang="en-US" dirty="0">
                <a:solidFill>
                  <a:srgbClr val="B1A35A"/>
                </a:solidFill>
              </a:rPr>
              <a:t>that Mary teaches at NVCC.</a:t>
            </a:r>
          </a:p>
        </p:txBody>
      </p:sp>
    </p:spTree>
    <p:extLst>
      <p:ext uri="{BB962C8B-B14F-4D97-AF65-F5344CB8AC3E}">
        <p14:creationId xmlns:p14="http://schemas.microsoft.com/office/powerpoint/2010/main" val="2442581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places Noun Clauses occur in essay writing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B8E5145-CB63-07FD-16FF-82E02445DB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46237"/>
          <a:ext cx="8229600" cy="452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9579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1. Body paragraph </a:t>
            </a:r>
            <a:br>
              <a:rPr lang="en-US" dirty="0"/>
            </a:br>
            <a:r>
              <a:rPr lang="en-US" dirty="0"/>
              <a:t>transition sentences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first reason is honesty.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HONESTY</a:t>
            </a:r>
            <a:r>
              <a:rPr lang="en-US" dirty="0"/>
              <a:t> is a noun. You don’t need a clause here.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first reason is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THAT HE IS HONEST.</a:t>
            </a:r>
          </a:p>
          <a:p>
            <a:endParaRPr lang="en-US" dirty="0"/>
          </a:p>
          <a:p>
            <a:r>
              <a:rPr lang="en-US" dirty="0"/>
              <a:t>HONEST is an adjective. Our key word “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reason</a:t>
            </a:r>
            <a:r>
              <a:rPr lang="en-US" dirty="0"/>
              <a:t>” is a noun – we need a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noun clause</a:t>
            </a:r>
            <a:r>
              <a:rPr lang="en-US" dirty="0"/>
              <a:t> to go in the noun space in this sentence.</a:t>
            </a:r>
          </a:p>
        </p:txBody>
      </p:sp>
    </p:spTree>
    <p:extLst>
      <p:ext uri="{BB962C8B-B14F-4D97-AF65-F5344CB8AC3E}">
        <p14:creationId xmlns:p14="http://schemas.microsoft.com/office/powerpoint/2010/main" val="3748726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2.  Subjunctive concluding ideas: </a:t>
            </a:r>
            <a:br>
              <a:rPr lang="en-US" sz="2400" dirty="0"/>
            </a:br>
            <a:r>
              <a:rPr lang="en-US" sz="2400" dirty="0"/>
              <a:t>verb structure is similar to modals (base form)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You/he </a:t>
            </a:r>
            <a:r>
              <a:rPr lang="en-US" dirty="0">
                <a:solidFill>
                  <a:srgbClr val="FFFF00"/>
                </a:solidFill>
              </a:rPr>
              <a:t>SHOULD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do</a:t>
            </a:r>
            <a:r>
              <a:rPr lang="en-US" dirty="0"/>
              <a:t> all your homework so you can be a more successful student.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 </a:t>
            </a:r>
            <a:r>
              <a:rPr lang="en-US" dirty="0">
                <a:solidFill>
                  <a:srgbClr val="FFFF00"/>
                </a:solidFill>
              </a:rPr>
              <a:t>RECOMMEND</a:t>
            </a:r>
            <a:r>
              <a:rPr lang="en-US" dirty="0"/>
              <a:t>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that you/he </a:t>
            </a:r>
            <a:r>
              <a:rPr lang="en-US" dirty="0">
                <a:solidFill>
                  <a:srgbClr val="FF0000"/>
                </a:solidFill>
              </a:rPr>
              <a:t>do*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all your homework </a:t>
            </a:r>
            <a:r>
              <a:rPr lang="en-US" dirty="0"/>
              <a:t>so you can be a more successful student.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* notice that the verb is always base form, similar to a modal!</a:t>
            </a:r>
          </a:p>
        </p:txBody>
      </p:sp>
    </p:spTree>
    <p:extLst>
      <p:ext uri="{BB962C8B-B14F-4D97-AF65-F5344CB8AC3E}">
        <p14:creationId xmlns:p14="http://schemas.microsoft.com/office/powerpoint/2010/main" val="3437619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Noun clauses are dependent. They must occur in front of the verb or after the verb inside an independent clause.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Noun clauses use sentence word order (SAV) even though the marker words make them look like questions.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Whether you use a question mark or a period depends on whether the independent clause is a question or a statement. </a:t>
            </a:r>
          </a:p>
          <a:p>
            <a:pPr marL="0" indent="0">
              <a:buNone/>
            </a:pP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400" dirty="0"/>
              <a:t>Use Noun Clauses often occur in body transition sentences and concluding ideas.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1400" dirty="0"/>
              <a:t>Noun clauses NEVER use commas.</a:t>
            </a:r>
          </a:p>
        </p:txBody>
      </p:sp>
      <p:pic>
        <p:nvPicPr>
          <p:cNvPr id="12" name="Content Placeholder 11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60C856D5-0A84-A04D-F990-4992555BA5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563019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36452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400" dirty="0"/>
              <a:t>Before we talk about </a:t>
            </a:r>
            <a:r>
              <a:rPr lang="en-US" sz="2400" dirty="0">
                <a:solidFill>
                  <a:srgbClr val="B1A35A"/>
                </a:solidFill>
              </a:rPr>
              <a:t>noun clauses</a:t>
            </a:r>
            <a:r>
              <a:rPr lang="en-US" sz="2400" dirty="0"/>
              <a:t>, we need to understand how sentences go together. </a:t>
            </a:r>
            <a:br>
              <a:rPr lang="en-US" sz="2400" dirty="0"/>
            </a:br>
            <a:r>
              <a:rPr lang="en-US" sz="2400" dirty="0"/>
              <a:t>Every English sentence is like a tree. </a:t>
            </a:r>
          </a:p>
        </p:txBody>
      </p:sp>
      <p:pic>
        <p:nvPicPr>
          <p:cNvPr id="15" name="Content Placeholder 14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EFDE0C4D-E80D-C52A-4E61-05204C6F7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342" y="1646238"/>
            <a:ext cx="6833315" cy="4525962"/>
          </a:xfrm>
        </p:spPr>
      </p:pic>
    </p:spTree>
    <p:extLst>
      <p:ext uri="{BB962C8B-B14F-4D97-AF65-F5344CB8AC3E}">
        <p14:creationId xmlns:p14="http://schemas.microsoft.com/office/powerpoint/2010/main" val="351383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Every tree has a </a:t>
            </a:r>
            <a:r>
              <a:rPr lang="en-US" sz="3200" b="1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trunk</a:t>
            </a: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; </a:t>
            </a:r>
            <a:b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every sentence has an </a:t>
            </a:r>
            <a:r>
              <a:rPr lang="en-US" sz="3200" b="1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independent clause</a:t>
            </a: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2800" dirty="0">
              <a:latin typeface="Rockwell" charset="0"/>
            </a:endParaRPr>
          </a:p>
          <a:p>
            <a:pPr eaLnBrk="1" hangingPunct="1">
              <a:buFontTx/>
              <a:buNone/>
            </a:pPr>
            <a:endParaRPr lang="en-US" sz="28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latin typeface="Rockwell" charset="0"/>
              </a:rPr>
              <a:t>Without a trunk and roots, you cannot have a living tree. </a:t>
            </a:r>
          </a:p>
          <a:p>
            <a:pPr eaLnBrk="1" hangingPunct="1">
              <a:buFontTx/>
              <a:buNone/>
            </a:pPr>
            <a:endParaRPr lang="en-US" sz="28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latin typeface="Rockwell" charset="0"/>
              </a:rPr>
              <a:t>Without an independent clause, you cannot begin to build a complete sentence. </a:t>
            </a:r>
          </a:p>
        </p:txBody>
      </p:sp>
      <p:pic>
        <p:nvPicPr>
          <p:cNvPr id="18" name="Content Placeholder 17" descr="A picture containing tree, outdoor, wood, forest&#10;&#10;Description automatically generated">
            <a:extLst>
              <a:ext uri="{FF2B5EF4-FFF2-40B4-BE49-F238E27FC236}">
                <a16:creationId xmlns:a16="http://schemas.microsoft.com/office/drawing/2014/main" id="{BD9EA783-B301-8DE8-8F9B-9B6B526959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37074" y="1809524"/>
            <a:ext cx="3017308" cy="4525962"/>
          </a:xfrm>
        </p:spPr>
      </p:pic>
    </p:spTree>
    <p:extLst>
      <p:ext uri="{BB962C8B-B14F-4D97-AF65-F5344CB8AC3E}">
        <p14:creationId xmlns:p14="http://schemas.microsoft.com/office/powerpoint/2010/main" val="406380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What is an independent clause?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3"/>
          </p:nvPr>
        </p:nvSpPr>
        <p:spPr>
          <a:xfrm flipV="1">
            <a:off x="4645025" y="1489075"/>
            <a:ext cx="4041775" cy="46038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1508" name="Rectangle 5"/>
          <p:cNvSpPr>
            <a:spLocks noGrp="1" noChangeArrowheads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Rockwell" charset="0"/>
              </a:rPr>
              <a:t>An </a:t>
            </a:r>
            <a:r>
              <a:rPr lang="en-US" sz="2800" dirty="0">
                <a:solidFill>
                  <a:srgbClr val="B1A35A"/>
                </a:solidFill>
                <a:latin typeface="Rockwell" charset="0"/>
              </a:rPr>
              <a:t>independent clause </a:t>
            </a:r>
            <a:r>
              <a:rPr lang="en-US" sz="2800" dirty="0">
                <a:latin typeface="Rockwell" charset="0"/>
              </a:rPr>
              <a:t>is a group of words that: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Contains a subject and a verb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Expresses a complete idea and can stand alone because there are no marker words attached to it</a:t>
            </a:r>
          </a:p>
          <a:p>
            <a:pPr eaLnBrk="1" hangingPunct="1"/>
            <a:endParaRPr lang="en-US" sz="2800" dirty="0">
              <a:latin typeface="Rockwell" charset="0"/>
            </a:endParaRPr>
          </a:p>
        </p:txBody>
      </p:sp>
      <p:pic>
        <p:nvPicPr>
          <p:cNvPr id="10" name="Content Placeholder 9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152CBCE2-B124-B250-349F-8BC20057B9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974937"/>
            <a:ext cx="4041775" cy="2694516"/>
          </a:xfrm>
        </p:spPr>
      </p:pic>
    </p:spTree>
    <p:extLst>
      <p:ext uri="{BB962C8B-B14F-4D97-AF65-F5344CB8AC3E}">
        <p14:creationId xmlns:p14="http://schemas.microsoft.com/office/powerpoint/2010/main" val="110048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This is an independent clause:</a:t>
            </a:r>
          </a:p>
        </p:txBody>
      </p:sp>
      <p:sp>
        <p:nvSpPr>
          <p:cNvPr id="23555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sz="2800" u="sng" dirty="0">
              <a:latin typeface="Rockwell" charset="0"/>
            </a:endParaRPr>
          </a:p>
          <a:p>
            <a:pPr eaLnBrk="1" hangingPunct="1"/>
            <a:r>
              <a:rPr lang="en-US" sz="2800" u="sng" dirty="0">
                <a:latin typeface="Rockwell" charset="0"/>
              </a:rPr>
              <a:t>Tom</a:t>
            </a:r>
            <a:r>
              <a:rPr lang="en-US" sz="2800" dirty="0">
                <a:latin typeface="Rockwell" charset="0"/>
              </a:rPr>
              <a:t>  </a:t>
            </a:r>
            <a:r>
              <a:rPr lang="en-US" sz="2800" u="sng" dirty="0">
                <a:latin typeface="Rockwell" charset="0"/>
              </a:rPr>
              <a:t>makes</a:t>
            </a:r>
            <a:r>
              <a:rPr lang="en-US" sz="2800" dirty="0">
                <a:latin typeface="Rockwell" charset="0"/>
              </a:rPr>
              <a:t> lunch.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Rockwell" charset="0"/>
              </a:rPr>
              <a:t>    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Subject</a:t>
            </a:r>
            <a:r>
              <a:rPr lang="en-US" sz="1800" dirty="0">
                <a:latin typeface="Rockwell" charset="0"/>
              </a:rPr>
              <a:t>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verb</a:t>
            </a:r>
            <a:endParaRPr lang="en-US" sz="2800" dirty="0">
              <a:solidFill>
                <a:srgbClr val="B1A35A"/>
              </a:solidFill>
              <a:latin typeface="Rockwell" charset="0"/>
            </a:endParaRPr>
          </a:p>
          <a:p>
            <a:pPr eaLnBrk="1" hangingPunct="1">
              <a:buFontTx/>
              <a:buNone/>
            </a:pPr>
            <a:endParaRPr lang="en-US" sz="20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latin typeface="Rockwell" charset="0"/>
              </a:rPr>
              <a:t>It expresses a complete idea, does not have any marker words at the front, and it finishes with a period.</a:t>
            </a:r>
          </a:p>
        </p:txBody>
      </p:sp>
      <p:pic>
        <p:nvPicPr>
          <p:cNvPr id="5" name="Content Placeholder 4" descr="A person holding a bag of food&#10;&#10;Description automatically generated with low confidence">
            <a:extLst>
              <a:ext uri="{FF2B5EF4-FFF2-40B4-BE49-F238E27FC236}">
                <a16:creationId xmlns:a16="http://schemas.microsoft.com/office/drawing/2014/main" id="{38581131-7822-6019-34E5-A801E0A71C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5800" y="2768600"/>
            <a:ext cx="3810000" cy="2540000"/>
          </a:xfrm>
        </p:spPr>
      </p:pic>
    </p:spTree>
    <p:extLst>
      <p:ext uri="{BB962C8B-B14F-4D97-AF65-F5344CB8AC3E}">
        <p14:creationId xmlns:p14="http://schemas.microsoft.com/office/powerpoint/2010/main" val="383322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What is a dependent clause?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646238"/>
            <a:ext cx="4038600" cy="4525962"/>
          </a:xfrm>
        </p:spPr>
        <p:txBody>
          <a:bodyPr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>
                <a:ea typeface="+mn-ea"/>
                <a:cs typeface="+mn-cs"/>
              </a:rPr>
              <a:t>A </a:t>
            </a:r>
            <a:r>
              <a:rPr lang="en-US" dirty="0">
                <a:solidFill>
                  <a:srgbClr val="B1A35A"/>
                </a:solidFill>
                <a:ea typeface="+mn-ea"/>
                <a:cs typeface="+mn-cs"/>
              </a:rPr>
              <a:t>dependent clause </a:t>
            </a:r>
            <a:r>
              <a:rPr lang="en-US" dirty="0">
                <a:ea typeface="+mn-ea"/>
                <a:cs typeface="+mn-cs"/>
              </a:rPr>
              <a:t>is a group of words that: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B1A35A"/>
                </a:solidFill>
                <a:ea typeface="+mn-ea"/>
              </a:rPr>
              <a:t>Contains a subject and a verb</a:t>
            </a:r>
          </a:p>
          <a:p>
            <a:pPr marL="41148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000" dirty="0">
              <a:solidFill>
                <a:srgbClr val="B1A35A"/>
              </a:solidFill>
              <a:ea typeface="+mn-ea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B1A35A"/>
                </a:solidFill>
                <a:ea typeface="+mn-ea"/>
              </a:rPr>
              <a:t>Cannot stand alone</a:t>
            </a:r>
            <a:r>
              <a:rPr lang="en-US" sz="2000" b="1" dirty="0">
                <a:solidFill>
                  <a:srgbClr val="B1A35A"/>
                </a:solidFill>
                <a:ea typeface="+mn-ea"/>
              </a:rPr>
              <a:t>; </a:t>
            </a:r>
            <a:r>
              <a:rPr lang="en-US" sz="2000" b="1" u="sng" dirty="0">
                <a:solidFill>
                  <a:srgbClr val="B1A35A"/>
                </a:solidFill>
                <a:ea typeface="+mn-ea"/>
              </a:rPr>
              <a:t>it must stay connected </a:t>
            </a:r>
            <a:r>
              <a:rPr lang="en-US" sz="2000" dirty="0">
                <a:solidFill>
                  <a:srgbClr val="B1A35A"/>
                </a:solidFill>
                <a:ea typeface="+mn-ea"/>
              </a:rPr>
              <a:t>to an independent clause</a:t>
            </a:r>
          </a:p>
          <a:p>
            <a:pPr marL="41148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000" dirty="0">
              <a:solidFill>
                <a:srgbClr val="B1A35A"/>
              </a:solidFill>
              <a:ea typeface="+mn-ea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B1A35A"/>
                </a:solidFill>
                <a:ea typeface="+mn-ea"/>
              </a:rPr>
              <a:t>Uses a marker word at the front to show where the clause begins</a:t>
            </a: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3BF5C26-5AA6-AFBB-5D59-B361ABA343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7241" y="1646238"/>
            <a:ext cx="3540517" cy="4525962"/>
          </a:xfrm>
        </p:spPr>
      </p:pic>
    </p:spTree>
    <p:extLst>
      <p:ext uri="{BB962C8B-B14F-4D97-AF65-F5344CB8AC3E}">
        <p14:creationId xmlns:p14="http://schemas.microsoft.com/office/powerpoint/2010/main" val="47942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FF28E-BF0B-BA42-A670-B8D02192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NOUN: person, place, thing,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AE5D8-4342-DF42-AA09-8D691410EB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Nouns</a:t>
            </a:r>
            <a:r>
              <a:rPr lang="en-US" dirty="0"/>
              <a:t> occur in the subject of a sentence: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The cat </a:t>
            </a:r>
            <a:r>
              <a:rPr lang="en-US" dirty="0"/>
              <a:t>ate the </a:t>
            </a:r>
            <a:r>
              <a:rPr lang="en-US" dirty="0">
                <a:solidFill>
                  <a:srgbClr val="FFFF00"/>
                </a:solidFill>
              </a:rPr>
              <a:t>mouse</a:t>
            </a:r>
            <a:r>
              <a:rPr lang="en-US" dirty="0"/>
              <a:t>.</a:t>
            </a:r>
          </a:p>
          <a:p>
            <a:pPr marL="0" indent="0" algn="ctr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Nouns</a:t>
            </a:r>
            <a:r>
              <a:rPr lang="en-US" dirty="0"/>
              <a:t> occur after the verb (object) of a sentence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C161B-D512-6944-826F-10AC8B6D32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Noun clauses </a:t>
            </a:r>
            <a:r>
              <a:rPr lang="en-US" dirty="0"/>
              <a:t>are a group of words that occur in the same position as a single noun.</a:t>
            </a:r>
          </a:p>
          <a:p>
            <a:r>
              <a:rPr lang="en-US" dirty="0"/>
              <a:t>They can occur at the beginning or in the middle of a sentence. </a:t>
            </a:r>
          </a:p>
          <a:p>
            <a:r>
              <a:rPr lang="en-US" dirty="0"/>
              <a:t>This semester, we will look at noun clauses that go in the middle of a sentence: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The cat ate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what he caught.</a:t>
            </a:r>
          </a:p>
        </p:txBody>
      </p:sp>
    </p:spTree>
    <p:extLst>
      <p:ext uri="{BB962C8B-B14F-4D97-AF65-F5344CB8AC3E}">
        <p14:creationId xmlns:p14="http://schemas.microsoft.com/office/powerpoint/2010/main" val="23028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These are examples of </a:t>
            </a:r>
            <a:b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noun dependent clauses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646238"/>
            <a:ext cx="4038600" cy="4525962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…why </a:t>
            </a:r>
            <a:r>
              <a:rPr lang="en-US" sz="2000" dirty="0">
                <a:ea typeface="+mn-ea"/>
              </a:rPr>
              <a:t>he 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rgbClr val="B1A35A"/>
                </a:solidFill>
              </a:rPr>
              <a:t>…when </a:t>
            </a:r>
            <a:r>
              <a:rPr lang="en-US" sz="2000" dirty="0"/>
              <a:t>he 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rgbClr val="B1A35A"/>
                </a:solidFill>
              </a:rPr>
              <a:t>…whether </a:t>
            </a:r>
            <a:r>
              <a:rPr lang="en-US" sz="2000" dirty="0">
                <a:ea typeface="+mn-ea"/>
              </a:rPr>
              <a:t>he 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rgbClr val="B1A35A"/>
                </a:solidFill>
              </a:rPr>
              <a:t>…where </a:t>
            </a:r>
            <a:r>
              <a:rPr lang="en-US" sz="2000" dirty="0"/>
              <a:t>he 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rgbClr val="B1A35A"/>
                </a:solidFill>
              </a:rPr>
              <a:t>…if </a:t>
            </a:r>
            <a:r>
              <a:rPr lang="en-US" sz="2000" dirty="0">
                <a:ea typeface="+mn-ea"/>
              </a:rPr>
              <a:t>he 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2000" dirty="0">
              <a:ea typeface="+mn-ea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/>
              <a:t>All of these need to be </a:t>
            </a:r>
            <a:r>
              <a:rPr lang="en-US" sz="2000" i="1" u="sng" dirty="0"/>
              <a:t>attached</a:t>
            </a:r>
            <a:r>
              <a:rPr lang="en-US" sz="2000" dirty="0"/>
              <a:t> to an </a:t>
            </a:r>
            <a:r>
              <a:rPr lang="en-US" sz="2000" dirty="0">
                <a:solidFill>
                  <a:srgbClr val="0000FF"/>
                </a:solidFill>
              </a:rPr>
              <a:t>independent clause </a:t>
            </a:r>
            <a:r>
              <a:rPr lang="en-US" sz="2000" dirty="0"/>
              <a:t>because they begin with the noun clause marker words.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0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/>
              <a:t>          </a:t>
            </a:r>
            <a:r>
              <a:rPr lang="en-US" sz="2000" dirty="0">
                <a:solidFill>
                  <a:srgbClr val="0000FF"/>
                </a:solidFill>
              </a:rPr>
              <a:t> I don’t know....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43A8A0-BEFD-E647-BF93-B79057A2B1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7241" y="1646238"/>
            <a:ext cx="3540517" cy="4525962"/>
          </a:xfrm>
        </p:spPr>
      </p:pic>
    </p:spTree>
    <p:extLst>
      <p:ext uri="{BB962C8B-B14F-4D97-AF65-F5344CB8AC3E}">
        <p14:creationId xmlns:p14="http://schemas.microsoft.com/office/powerpoint/2010/main" val="277746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en-US" sz="2000" dirty="0"/>
              <a:t>Noun Clause Marker Words:</a:t>
            </a:r>
            <a:br>
              <a:rPr lang="en-US" sz="2000" dirty="0"/>
            </a:br>
            <a:r>
              <a:rPr lang="en-US" sz="2000" dirty="0"/>
              <a:t>WHO WHAT WHEN WHERE </a:t>
            </a:r>
            <a:br>
              <a:rPr lang="en-US" sz="2000" dirty="0"/>
            </a:br>
            <a:r>
              <a:rPr lang="en-US" sz="2000" dirty="0"/>
              <a:t>WHY HOW IF WHETHER THAT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Each kind of dependent clause has its own marker words and punctuation rules.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Many of the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Noun Clause Marker Words </a:t>
            </a:r>
            <a:r>
              <a:rPr lang="en-US" dirty="0"/>
              <a:t>are question words.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B1A35A"/>
                </a:solidFill>
              </a:rPr>
              <a:t>WHO </a:t>
            </a:r>
            <a:r>
              <a:rPr lang="en-US" sz="2000" dirty="0"/>
              <a:t>– for people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B1A35A"/>
                </a:solidFill>
              </a:rPr>
              <a:t>WHAT </a:t>
            </a:r>
            <a:r>
              <a:rPr lang="en-US" sz="2000" dirty="0"/>
              <a:t>- for things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B1A35A"/>
                </a:solidFill>
              </a:rPr>
              <a:t>WHEN </a:t>
            </a:r>
            <a:r>
              <a:rPr lang="en-US" sz="2000" dirty="0"/>
              <a:t>– for time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B1A35A"/>
                </a:solidFill>
              </a:rPr>
              <a:t>WHERE </a:t>
            </a:r>
            <a:r>
              <a:rPr lang="en-US" sz="2000" dirty="0"/>
              <a:t>– for place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B1A35A"/>
                </a:solidFill>
              </a:rPr>
              <a:t>WHY</a:t>
            </a:r>
            <a:r>
              <a:rPr lang="en-US" sz="2000" dirty="0"/>
              <a:t>– for a reason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B1A35A"/>
                </a:solidFill>
              </a:rPr>
              <a:t>HOW</a:t>
            </a:r>
            <a:r>
              <a:rPr lang="en-US" sz="2000" dirty="0"/>
              <a:t>– in what way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IF/WHETHER (OR NOT) </a:t>
            </a:r>
            <a:r>
              <a:rPr lang="en-US" sz="2000" dirty="0"/>
              <a:t>– to express a doubt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B1A35A"/>
                </a:solidFill>
              </a:rPr>
              <a:t>THAT</a:t>
            </a:r>
            <a:r>
              <a:rPr lang="en-US" sz="2000" dirty="0"/>
              <a:t> – to express a fact</a:t>
            </a:r>
          </a:p>
        </p:txBody>
      </p:sp>
    </p:spTree>
    <p:extLst>
      <p:ext uri="{BB962C8B-B14F-4D97-AF65-F5344CB8AC3E}">
        <p14:creationId xmlns:p14="http://schemas.microsoft.com/office/powerpoint/2010/main" val="11166616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383</TotalTime>
  <Words>993</Words>
  <Application>Microsoft Macintosh PowerPoint</Application>
  <PresentationFormat>On-screen Show (4:3)</PresentationFormat>
  <Paragraphs>155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Rockwell</vt:lpstr>
      <vt:lpstr>Wingdings 2</vt:lpstr>
      <vt:lpstr>Foundry</vt:lpstr>
      <vt:lpstr>NOUN CLAUSES</vt:lpstr>
      <vt:lpstr>Before we talk about noun clauses, we need to understand how sentences go together.  Every English sentence is like a tree. </vt:lpstr>
      <vt:lpstr>Every tree has a trunk;  every sentence has an independent clause.</vt:lpstr>
      <vt:lpstr>What is an independent clause?</vt:lpstr>
      <vt:lpstr>This is an independent clause:</vt:lpstr>
      <vt:lpstr>What is a dependent clause?</vt:lpstr>
      <vt:lpstr>NOUN: person, place, thing, Name</vt:lpstr>
      <vt:lpstr>These are examples of  noun dependent clauses</vt:lpstr>
      <vt:lpstr>Noun Clause Marker Words: WHO WHAT WHEN WHERE  WHY HOW IF WHETHER THAT</vt:lpstr>
      <vt:lpstr>Word order </vt:lpstr>
      <vt:lpstr>PUNCTUATION Question mark or period? Look at the independent clause; is it a question or a statement?</vt:lpstr>
      <vt:lpstr>PUNCTUATION  Commas or no commas? NO COMMAS WITH NOUN CLAUSES, EVER! (easy!)</vt:lpstr>
      <vt:lpstr>Two places Noun Clauses occur in essay writing</vt:lpstr>
      <vt:lpstr>1. Body paragraph  transition sentences</vt:lpstr>
      <vt:lpstr>2.  Subjunctive concluding ideas:  verb structure is similar to modals (base form)</vt:lpstr>
      <vt:lpstr>In summary…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NOUN CLAUSES</dc:title>
  <dc:creator>Elaine George</dc:creator>
  <cp:lastModifiedBy>Elaine George</cp:lastModifiedBy>
  <cp:revision>44</cp:revision>
  <dcterms:created xsi:type="dcterms:W3CDTF">2015-12-25T18:06:29Z</dcterms:created>
  <dcterms:modified xsi:type="dcterms:W3CDTF">2022-05-06T00:53:59Z</dcterms:modified>
</cp:coreProperties>
</file>