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4"/>
  </p:notesMasterIdLst>
  <p:sldIdLst>
    <p:sldId id="289" r:id="rId2"/>
    <p:sldId id="297" r:id="rId3"/>
    <p:sldId id="298" r:id="rId4"/>
    <p:sldId id="290" r:id="rId5"/>
    <p:sldId id="271" r:id="rId6"/>
    <p:sldId id="257" r:id="rId7"/>
    <p:sldId id="276" r:id="rId8"/>
    <p:sldId id="291" r:id="rId9"/>
    <p:sldId id="273" r:id="rId10"/>
    <p:sldId id="292" r:id="rId11"/>
    <p:sldId id="260" r:id="rId12"/>
    <p:sldId id="259" r:id="rId13"/>
    <p:sldId id="264" r:id="rId14"/>
    <p:sldId id="261" r:id="rId15"/>
    <p:sldId id="262" r:id="rId16"/>
    <p:sldId id="300" r:id="rId17"/>
    <p:sldId id="265" r:id="rId18"/>
    <p:sldId id="293" r:id="rId19"/>
    <p:sldId id="266" r:id="rId20"/>
    <p:sldId id="267" r:id="rId21"/>
    <p:sldId id="269" r:id="rId22"/>
    <p:sldId id="29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4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54BDFA-6C3E-4F5D-856C-C17043C710D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BCF119-7834-4B53-B484-81926A20599D}">
      <dgm:prSet/>
      <dgm:spPr/>
      <dgm:t>
        <a:bodyPr/>
        <a:lstStyle/>
        <a:p>
          <a:r>
            <a:rPr lang="en-US" dirty="0"/>
            <a:t>1. Period  </a:t>
          </a:r>
        </a:p>
        <a:p>
          <a:r>
            <a:rPr lang="en-US" dirty="0"/>
            <a:t> .</a:t>
          </a:r>
        </a:p>
      </dgm:t>
    </dgm:pt>
    <dgm:pt modelId="{B746D3D6-D61F-4E50-9B89-448A0F34A59E}" type="parTrans" cxnId="{92B7ECCC-53DA-459D-B416-3BC62E4DFAA6}">
      <dgm:prSet/>
      <dgm:spPr/>
      <dgm:t>
        <a:bodyPr/>
        <a:lstStyle/>
        <a:p>
          <a:endParaRPr lang="en-US"/>
        </a:p>
      </dgm:t>
    </dgm:pt>
    <dgm:pt modelId="{4AF0392A-48DE-4801-AC4E-26526626DFD7}" type="sibTrans" cxnId="{92B7ECCC-53DA-459D-B416-3BC62E4DFAA6}">
      <dgm:prSet/>
      <dgm:spPr/>
      <dgm:t>
        <a:bodyPr/>
        <a:lstStyle/>
        <a:p>
          <a:endParaRPr lang="en-US"/>
        </a:p>
      </dgm:t>
    </dgm:pt>
    <dgm:pt modelId="{B0A25622-B8BA-43DE-8589-119F792ECF58}">
      <dgm:prSet/>
      <dgm:spPr/>
      <dgm:t>
        <a:bodyPr/>
        <a:lstStyle/>
        <a:p>
          <a:r>
            <a:rPr lang="en-US" dirty="0"/>
            <a:t>2. Semi-colon  </a:t>
          </a:r>
        </a:p>
        <a:p>
          <a:r>
            <a:rPr lang="en-US" dirty="0"/>
            <a:t>;</a:t>
          </a:r>
        </a:p>
      </dgm:t>
    </dgm:pt>
    <dgm:pt modelId="{6DCDB0D6-8004-4CD0-800B-B394A942CEDE}" type="parTrans" cxnId="{8FA09CE2-24C9-427E-992F-D4D3C154E6D6}">
      <dgm:prSet/>
      <dgm:spPr/>
      <dgm:t>
        <a:bodyPr/>
        <a:lstStyle/>
        <a:p>
          <a:endParaRPr lang="en-US"/>
        </a:p>
      </dgm:t>
    </dgm:pt>
    <dgm:pt modelId="{3640A302-B821-4E37-9579-BD009552E1E9}" type="sibTrans" cxnId="{8FA09CE2-24C9-427E-992F-D4D3C154E6D6}">
      <dgm:prSet/>
      <dgm:spPr/>
      <dgm:t>
        <a:bodyPr/>
        <a:lstStyle/>
        <a:p>
          <a:endParaRPr lang="en-US"/>
        </a:p>
      </dgm:t>
    </dgm:pt>
    <dgm:pt modelId="{00849D16-6AC6-426A-B2D7-E44642A228DE}">
      <dgm:prSet/>
      <dgm:spPr/>
      <dgm:t>
        <a:bodyPr/>
        <a:lstStyle/>
        <a:p>
          <a:r>
            <a:rPr lang="en-US" dirty="0"/>
            <a:t>3. Coordinating Conjunctions (FANBOYS)</a:t>
          </a:r>
        </a:p>
      </dgm:t>
    </dgm:pt>
    <dgm:pt modelId="{519AB147-8ED8-4C7A-B5AD-F85067E2DED6}" type="parTrans" cxnId="{C8096004-287B-49EC-881F-7CA3A84C1560}">
      <dgm:prSet/>
      <dgm:spPr/>
      <dgm:t>
        <a:bodyPr/>
        <a:lstStyle/>
        <a:p>
          <a:endParaRPr lang="en-US"/>
        </a:p>
      </dgm:t>
    </dgm:pt>
    <dgm:pt modelId="{40234279-B056-40F2-90B4-67DB5A8B18D3}" type="sibTrans" cxnId="{C8096004-287B-49EC-881F-7CA3A84C1560}">
      <dgm:prSet/>
      <dgm:spPr/>
      <dgm:t>
        <a:bodyPr/>
        <a:lstStyle/>
        <a:p>
          <a:endParaRPr lang="en-US"/>
        </a:p>
      </dgm:t>
    </dgm:pt>
    <dgm:pt modelId="{129021C6-7061-4B5F-BAED-F46B76CFD3BB}">
      <dgm:prSet/>
      <dgm:spPr/>
      <dgm:t>
        <a:bodyPr/>
        <a:lstStyle/>
        <a:p>
          <a:r>
            <a:rPr lang="en-US" dirty="0"/>
            <a:t>4. Adverbial Conjunction (Transitions)</a:t>
          </a:r>
        </a:p>
      </dgm:t>
    </dgm:pt>
    <dgm:pt modelId="{11F65CF3-2213-4B3F-AAD3-D6717422A65C}" type="parTrans" cxnId="{FFF07C73-B83F-427C-92B2-4D0E41A709ED}">
      <dgm:prSet/>
      <dgm:spPr/>
      <dgm:t>
        <a:bodyPr/>
        <a:lstStyle/>
        <a:p>
          <a:endParaRPr lang="en-US"/>
        </a:p>
      </dgm:t>
    </dgm:pt>
    <dgm:pt modelId="{8FAFD5C2-D3B1-4A1E-A0C1-6BA23A484EC0}" type="sibTrans" cxnId="{FFF07C73-B83F-427C-92B2-4D0E41A709ED}">
      <dgm:prSet/>
      <dgm:spPr/>
      <dgm:t>
        <a:bodyPr/>
        <a:lstStyle/>
        <a:p>
          <a:endParaRPr lang="en-US"/>
        </a:p>
      </dgm:t>
    </dgm:pt>
    <dgm:pt modelId="{4E811ECB-4CA2-894C-8125-415A89CB7DAD}" type="pres">
      <dgm:prSet presAssocID="{1554BDFA-6C3E-4F5D-856C-C17043C710D5}" presName="diagram" presStyleCnt="0">
        <dgm:presLayoutVars>
          <dgm:dir/>
          <dgm:resizeHandles val="exact"/>
        </dgm:presLayoutVars>
      </dgm:prSet>
      <dgm:spPr/>
    </dgm:pt>
    <dgm:pt modelId="{B01E8B5C-B2DA-614D-8A16-B50B56D71673}" type="pres">
      <dgm:prSet presAssocID="{7EBCF119-7834-4B53-B484-81926A20599D}" presName="node" presStyleLbl="node1" presStyleIdx="0" presStyleCnt="4">
        <dgm:presLayoutVars>
          <dgm:bulletEnabled val="1"/>
        </dgm:presLayoutVars>
      </dgm:prSet>
      <dgm:spPr/>
    </dgm:pt>
    <dgm:pt modelId="{505BF660-39CD-C045-8619-8CB80E250C9D}" type="pres">
      <dgm:prSet presAssocID="{4AF0392A-48DE-4801-AC4E-26526626DFD7}" presName="sibTrans" presStyleCnt="0"/>
      <dgm:spPr/>
    </dgm:pt>
    <dgm:pt modelId="{FE8B4611-5C68-9740-B789-9A9752303F00}" type="pres">
      <dgm:prSet presAssocID="{B0A25622-B8BA-43DE-8589-119F792ECF58}" presName="node" presStyleLbl="node1" presStyleIdx="1" presStyleCnt="4">
        <dgm:presLayoutVars>
          <dgm:bulletEnabled val="1"/>
        </dgm:presLayoutVars>
      </dgm:prSet>
      <dgm:spPr/>
    </dgm:pt>
    <dgm:pt modelId="{ADBF1DA1-3314-DF4B-90A3-C7834B4F9BD8}" type="pres">
      <dgm:prSet presAssocID="{3640A302-B821-4E37-9579-BD009552E1E9}" presName="sibTrans" presStyleCnt="0"/>
      <dgm:spPr/>
    </dgm:pt>
    <dgm:pt modelId="{EBD359ED-A785-EF4F-B27F-D06702F2CF6C}" type="pres">
      <dgm:prSet presAssocID="{00849D16-6AC6-426A-B2D7-E44642A228DE}" presName="node" presStyleLbl="node1" presStyleIdx="2" presStyleCnt="4">
        <dgm:presLayoutVars>
          <dgm:bulletEnabled val="1"/>
        </dgm:presLayoutVars>
      </dgm:prSet>
      <dgm:spPr/>
    </dgm:pt>
    <dgm:pt modelId="{A492D667-6C95-A84A-ADBA-8E683D7E855D}" type="pres">
      <dgm:prSet presAssocID="{40234279-B056-40F2-90B4-67DB5A8B18D3}" presName="sibTrans" presStyleCnt="0"/>
      <dgm:spPr/>
    </dgm:pt>
    <dgm:pt modelId="{F79E0AED-9D0D-9E4E-97DA-4AE5426B415A}" type="pres">
      <dgm:prSet presAssocID="{129021C6-7061-4B5F-BAED-F46B76CFD3BB}" presName="node" presStyleLbl="node1" presStyleIdx="3" presStyleCnt="4">
        <dgm:presLayoutVars>
          <dgm:bulletEnabled val="1"/>
        </dgm:presLayoutVars>
      </dgm:prSet>
      <dgm:spPr/>
    </dgm:pt>
  </dgm:ptLst>
  <dgm:cxnLst>
    <dgm:cxn modelId="{C8096004-287B-49EC-881F-7CA3A84C1560}" srcId="{1554BDFA-6C3E-4F5D-856C-C17043C710D5}" destId="{00849D16-6AC6-426A-B2D7-E44642A228DE}" srcOrd="2" destOrd="0" parTransId="{519AB147-8ED8-4C7A-B5AD-F85067E2DED6}" sibTransId="{40234279-B056-40F2-90B4-67DB5A8B18D3}"/>
    <dgm:cxn modelId="{37B2D517-603A-CF43-8730-368706CC08B9}" type="presOf" srcId="{1554BDFA-6C3E-4F5D-856C-C17043C710D5}" destId="{4E811ECB-4CA2-894C-8125-415A89CB7DAD}" srcOrd="0" destOrd="0" presId="urn:microsoft.com/office/officeart/2005/8/layout/default"/>
    <dgm:cxn modelId="{38C8E526-23E0-7846-9556-064FB6F21239}" type="presOf" srcId="{00849D16-6AC6-426A-B2D7-E44642A228DE}" destId="{EBD359ED-A785-EF4F-B27F-D06702F2CF6C}" srcOrd="0" destOrd="0" presId="urn:microsoft.com/office/officeart/2005/8/layout/default"/>
    <dgm:cxn modelId="{7534192A-67AE-AD4D-BE99-2A25EF4B8550}" type="presOf" srcId="{129021C6-7061-4B5F-BAED-F46B76CFD3BB}" destId="{F79E0AED-9D0D-9E4E-97DA-4AE5426B415A}" srcOrd="0" destOrd="0" presId="urn:microsoft.com/office/officeart/2005/8/layout/default"/>
    <dgm:cxn modelId="{6BD1973D-57F6-CD44-B0EB-7ED3A45B468E}" type="presOf" srcId="{7EBCF119-7834-4B53-B484-81926A20599D}" destId="{B01E8B5C-B2DA-614D-8A16-B50B56D71673}" srcOrd="0" destOrd="0" presId="urn:microsoft.com/office/officeart/2005/8/layout/default"/>
    <dgm:cxn modelId="{FFF07C73-B83F-427C-92B2-4D0E41A709ED}" srcId="{1554BDFA-6C3E-4F5D-856C-C17043C710D5}" destId="{129021C6-7061-4B5F-BAED-F46B76CFD3BB}" srcOrd="3" destOrd="0" parTransId="{11F65CF3-2213-4B3F-AAD3-D6717422A65C}" sibTransId="{8FAFD5C2-D3B1-4A1E-A0C1-6BA23A484EC0}"/>
    <dgm:cxn modelId="{92B7ECCC-53DA-459D-B416-3BC62E4DFAA6}" srcId="{1554BDFA-6C3E-4F5D-856C-C17043C710D5}" destId="{7EBCF119-7834-4B53-B484-81926A20599D}" srcOrd="0" destOrd="0" parTransId="{B746D3D6-D61F-4E50-9B89-448A0F34A59E}" sibTransId="{4AF0392A-48DE-4801-AC4E-26526626DFD7}"/>
    <dgm:cxn modelId="{3DA54DDD-E960-9C46-BD3E-F4C436B5151D}" type="presOf" srcId="{B0A25622-B8BA-43DE-8589-119F792ECF58}" destId="{FE8B4611-5C68-9740-B789-9A9752303F00}" srcOrd="0" destOrd="0" presId="urn:microsoft.com/office/officeart/2005/8/layout/default"/>
    <dgm:cxn modelId="{8FA09CE2-24C9-427E-992F-D4D3C154E6D6}" srcId="{1554BDFA-6C3E-4F5D-856C-C17043C710D5}" destId="{B0A25622-B8BA-43DE-8589-119F792ECF58}" srcOrd="1" destOrd="0" parTransId="{6DCDB0D6-8004-4CD0-800B-B394A942CEDE}" sibTransId="{3640A302-B821-4E37-9579-BD009552E1E9}"/>
    <dgm:cxn modelId="{F34F185B-E2F2-8E41-9CA7-7A4D254EA078}" type="presParOf" srcId="{4E811ECB-4CA2-894C-8125-415A89CB7DAD}" destId="{B01E8B5C-B2DA-614D-8A16-B50B56D71673}" srcOrd="0" destOrd="0" presId="urn:microsoft.com/office/officeart/2005/8/layout/default"/>
    <dgm:cxn modelId="{8E93137C-3545-894F-96DD-19B3659733C1}" type="presParOf" srcId="{4E811ECB-4CA2-894C-8125-415A89CB7DAD}" destId="{505BF660-39CD-C045-8619-8CB80E250C9D}" srcOrd="1" destOrd="0" presId="urn:microsoft.com/office/officeart/2005/8/layout/default"/>
    <dgm:cxn modelId="{C59A3E72-C2CB-5743-B71D-DD6B6F64B658}" type="presParOf" srcId="{4E811ECB-4CA2-894C-8125-415A89CB7DAD}" destId="{FE8B4611-5C68-9740-B789-9A9752303F00}" srcOrd="2" destOrd="0" presId="urn:microsoft.com/office/officeart/2005/8/layout/default"/>
    <dgm:cxn modelId="{17F6CE88-6770-C049-B4A0-BE9C826913A0}" type="presParOf" srcId="{4E811ECB-4CA2-894C-8125-415A89CB7DAD}" destId="{ADBF1DA1-3314-DF4B-90A3-C7834B4F9BD8}" srcOrd="3" destOrd="0" presId="urn:microsoft.com/office/officeart/2005/8/layout/default"/>
    <dgm:cxn modelId="{142880AA-B773-D34F-B83D-145D3E2D545A}" type="presParOf" srcId="{4E811ECB-4CA2-894C-8125-415A89CB7DAD}" destId="{EBD359ED-A785-EF4F-B27F-D06702F2CF6C}" srcOrd="4" destOrd="0" presId="urn:microsoft.com/office/officeart/2005/8/layout/default"/>
    <dgm:cxn modelId="{F82D68F5-75FA-C84E-AEFD-0C77F4CE2413}" type="presParOf" srcId="{4E811ECB-4CA2-894C-8125-415A89CB7DAD}" destId="{A492D667-6C95-A84A-ADBA-8E683D7E855D}" srcOrd="5" destOrd="0" presId="urn:microsoft.com/office/officeart/2005/8/layout/default"/>
    <dgm:cxn modelId="{CBAFA957-3B83-C94D-972E-359A64452EC5}" type="presParOf" srcId="{4E811ECB-4CA2-894C-8125-415A89CB7DAD}" destId="{F79E0AED-9D0D-9E4E-97DA-4AE5426B415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E8B5C-B2DA-614D-8A16-B50B56D71673}">
      <dsp:nvSpPr>
        <dsp:cNvPr id="0" name=""/>
        <dsp:cNvSpPr/>
      </dsp:nvSpPr>
      <dsp:spPr>
        <a:xfrm>
          <a:off x="460905" y="1205"/>
          <a:ext cx="3479899" cy="2087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1. Period  </a:t>
          </a:r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 .</a:t>
          </a:r>
        </a:p>
      </dsp:txBody>
      <dsp:txXfrm>
        <a:off x="460905" y="1205"/>
        <a:ext cx="3479899" cy="2087939"/>
      </dsp:txXfrm>
    </dsp:sp>
    <dsp:sp modelId="{FE8B4611-5C68-9740-B789-9A9752303F00}">
      <dsp:nvSpPr>
        <dsp:cNvPr id="0" name=""/>
        <dsp:cNvSpPr/>
      </dsp:nvSpPr>
      <dsp:spPr>
        <a:xfrm>
          <a:off x="4288794" y="1205"/>
          <a:ext cx="3479899" cy="2087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2. Semi-colon  </a:t>
          </a:r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;</a:t>
          </a:r>
        </a:p>
      </dsp:txBody>
      <dsp:txXfrm>
        <a:off x="4288794" y="1205"/>
        <a:ext cx="3479899" cy="2087939"/>
      </dsp:txXfrm>
    </dsp:sp>
    <dsp:sp modelId="{EBD359ED-A785-EF4F-B27F-D06702F2CF6C}">
      <dsp:nvSpPr>
        <dsp:cNvPr id="0" name=""/>
        <dsp:cNvSpPr/>
      </dsp:nvSpPr>
      <dsp:spPr>
        <a:xfrm>
          <a:off x="460905" y="2437134"/>
          <a:ext cx="3479899" cy="2087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3. Coordinating Conjunctions (FANBOYS)</a:t>
          </a:r>
        </a:p>
      </dsp:txBody>
      <dsp:txXfrm>
        <a:off x="460905" y="2437134"/>
        <a:ext cx="3479899" cy="2087939"/>
      </dsp:txXfrm>
    </dsp:sp>
    <dsp:sp modelId="{F79E0AED-9D0D-9E4E-97DA-4AE5426B415A}">
      <dsp:nvSpPr>
        <dsp:cNvPr id="0" name=""/>
        <dsp:cNvSpPr/>
      </dsp:nvSpPr>
      <dsp:spPr>
        <a:xfrm>
          <a:off x="4288794" y="2437134"/>
          <a:ext cx="3479899" cy="2087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4. Adverbial Conjunction (Transitions)</a:t>
          </a:r>
        </a:p>
      </dsp:txBody>
      <dsp:txXfrm>
        <a:off x="4288794" y="2437134"/>
        <a:ext cx="3479899" cy="2087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ABCD-05AF-944C-8E2A-BB5009A43521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0215F-0299-844D-904A-4442C0DFF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32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6CDF8B-5A69-3E4E-8FD2-A7EF1D792E98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118571-4D1D-9C43-9C06-5F6895FF56B6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0793B-ACCE-314F-8C8B-D3956DF8CA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04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8342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8054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FC578-91CA-F042-8385-D9D901356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2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5" r:id="rId12"/>
    <p:sldLayoutId id="2147483676" r:id="rId13"/>
    <p:sldLayoutId id="2147483677" r:id="rId14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0371"/>
            <a:ext cx="8229600" cy="1646907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Connecting Independent Clauses:</a:t>
            </a:r>
            <a:br>
              <a:rPr lang="en-US" sz="2800" dirty="0"/>
            </a:br>
            <a:r>
              <a:rPr lang="en-US" sz="2800" dirty="0"/>
              <a:t>FANBOYS and Transitions</a:t>
            </a:r>
            <a:br>
              <a:rPr lang="en-US" sz="1600" dirty="0">
                <a:solidFill>
                  <a:srgbClr val="008000"/>
                </a:solidFill>
              </a:rPr>
            </a:br>
            <a:br>
              <a:rPr lang="en-US" sz="1600" dirty="0">
                <a:solidFill>
                  <a:srgbClr val="008000"/>
                </a:solidFill>
              </a:rPr>
            </a:br>
            <a:endParaRPr lang="en-US" sz="1600" dirty="0">
              <a:solidFill>
                <a:srgbClr val="008000"/>
              </a:solidFill>
            </a:endParaRPr>
          </a:p>
        </p:txBody>
      </p:sp>
      <p:pic>
        <p:nvPicPr>
          <p:cNvPr id="12" name="Content Placeholder 11" descr="Forest scene outline">
            <a:extLst>
              <a:ext uri="{FF2B5EF4-FFF2-40B4-BE49-F238E27FC236}">
                <a16:creationId xmlns:a16="http://schemas.microsoft.com/office/drawing/2014/main" id="{29F07459-F26B-0A43-55E3-6726EE051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5088" y="2593681"/>
            <a:ext cx="3734140" cy="3734140"/>
          </a:xfrm>
        </p:spPr>
      </p:pic>
    </p:spTree>
    <p:extLst>
      <p:ext uri="{BB962C8B-B14F-4D97-AF65-F5344CB8AC3E}">
        <p14:creationId xmlns:p14="http://schemas.microsoft.com/office/powerpoint/2010/main" val="1597228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#3 &amp; #4: Connect  with CONJUNCTIONS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You can connect your sentences with</a:t>
            </a:r>
          </a:p>
          <a:p>
            <a:r>
              <a:rPr lang="en-US" dirty="0">
                <a:solidFill>
                  <a:srgbClr val="00B050"/>
                </a:solidFill>
              </a:rPr>
              <a:t>Coordinating</a:t>
            </a:r>
            <a:r>
              <a:rPr lang="en-US" dirty="0"/>
              <a:t> Conjunctions</a:t>
            </a:r>
          </a:p>
          <a:p>
            <a:pPr marL="0" indent="0">
              <a:buNone/>
            </a:pPr>
            <a:r>
              <a:rPr lang="en-US" dirty="0"/>
              <a:t>     (FANBOYS)</a:t>
            </a:r>
          </a:p>
          <a:p>
            <a:pPr marL="0" indent="0">
              <a:buNone/>
            </a:pPr>
            <a:r>
              <a:rPr lang="en-US" dirty="0"/>
              <a:t>             or</a:t>
            </a:r>
          </a:p>
          <a:p>
            <a:r>
              <a:rPr lang="en-US" dirty="0">
                <a:solidFill>
                  <a:srgbClr val="FFC000"/>
                </a:solidFill>
              </a:rPr>
              <a:t>Adverbial</a:t>
            </a:r>
            <a:r>
              <a:rPr lang="en-US" dirty="0"/>
              <a:t> Conjunctions</a:t>
            </a:r>
          </a:p>
          <a:p>
            <a:pPr marL="0" indent="0">
              <a:buNone/>
            </a:pPr>
            <a:r>
              <a:rPr lang="en-US" dirty="0"/>
              <a:t>    (TRANSITIONS)</a:t>
            </a:r>
          </a:p>
        </p:txBody>
      </p:sp>
      <p:pic>
        <p:nvPicPr>
          <p:cNvPr id="12" name="Content Placeholder 1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ABC5BF7-7659-F668-6230-930FAD7C3C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434196"/>
            <a:ext cx="4038600" cy="2950045"/>
          </a:xfrm>
        </p:spPr>
      </p:pic>
    </p:spTree>
    <p:extLst>
      <p:ext uri="{BB962C8B-B14F-4D97-AF65-F5344CB8AC3E}">
        <p14:creationId xmlns:p14="http://schemas.microsoft.com/office/powerpoint/2010/main" val="607843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2588" y="195943"/>
            <a:ext cx="8229600" cy="133917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2">
                    <a:lumMod val="90000"/>
                  </a:schemeClr>
                </a:solidFill>
              </a:rPr>
              <a:t>There are two groups of words that connect compound sentences. Each group has separate punctuation rules. </a:t>
            </a:r>
            <a:br>
              <a:rPr lang="en-US" sz="2000" dirty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2000" i="1" dirty="0">
                <a:solidFill>
                  <a:schemeClr val="tx2">
                    <a:lumMod val="25000"/>
                  </a:schemeClr>
                </a:solidFill>
              </a:rPr>
              <a:t>If you know which group it belongs to, you know which punctuation to use!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err="1">
                <a:solidFill>
                  <a:schemeClr val="tx2">
                    <a:lumMod val="90000"/>
                  </a:schemeClr>
                </a:solidFill>
              </a:rPr>
              <a:t>CooRdinating</a:t>
            </a:r>
            <a:r>
              <a:rPr lang="en-US" sz="2000" dirty="0">
                <a:solidFill>
                  <a:schemeClr val="tx2">
                    <a:lumMod val="90000"/>
                  </a:schemeClr>
                </a:solidFill>
              </a:rPr>
              <a:t> Conjunctions (FANBOYS)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AND</a:t>
            </a:r>
          </a:p>
          <a:p>
            <a:pPr marL="0" indent="0">
              <a:buNone/>
            </a:pPr>
            <a:r>
              <a:rPr lang="en-US" dirty="0"/>
              <a:t>Nor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BUT</a:t>
            </a:r>
            <a:r>
              <a:rPr lang="en-US" dirty="0">
                <a:solidFill>
                  <a:srgbClr val="F83500"/>
                </a:solidFill>
              </a:rPr>
              <a:t>   </a:t>
            </a:r>
            <a:r>
              <a:rPr lang="en-US" dirty="0">
                <a:solidFill>
                  <a:srgbClr val="FFFF00"/>
                </a:solidFill>
              </a:rPr>
              <a:t>(Yellow = the ones we</a:t>
            </a:r>
          </a:p>
          <a:p>
            <a:pPr marL="0" indent="0">
              <a:buNone/>
            </a:pPr>
            <a:r>
              <a:rPr lang="en-US" dirty="0"/>
              <a:t>Or</a:t>
            </a:r>
            <a:r>
              <a:rPr lang="en-US" dirty="0">
                <a:solidFill>
                  <a:srgbClr val="FFFF00"/>
                </a:solidFill>
              </a:rPr>
              <a:t>              use the most)</a:t>
            </a:r>
          </a:p>
          <a:p>
            <a:pPr marL="0" indent="0">
              <a:buNone/>
            </a:pPr>
            <a:r>
              <a:rPr lang="en-US" dirty="0"/>
              <a:t>Yet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SO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2">
                    <a:lumMod val="90000"/>
                  </a:schemeClr>
                </a:solidFill>
              </a:rPr>
              <a:t>Adverbial conjunctions</a:t>
            </a:r>
          </a:p>
          <a:p>
            <a:r>
              <a:rPr lang="en-US" sz="2000" dirty="0">
                <a:solidFill>
                  <a:schemeClr val="tx2">
                    <a:lumMod val="90000"/>
                  </a:schemeClr>
                </a:solidFill>
              </a:rPr>
              <a:t>(Transitions)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Also	In addition  Moreover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However  On the other hand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Therefore As a result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example 	For instance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55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6889" y="3725530"/>
            <a:ext cx="7199311" cy="2243469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</a:rPr>
              <a:t>The </a:t>
            </a:r>
            <a:r>
              <a:rPr lang="en-US" sz="2000" b="1" dirty="0">
                <a:solidFill>
                  <a:schemeClr val="tx1"/>
                </a:solidFill>
              </a:rPr>
              <a:t>meaning is the same</a:t>
            </a:r>
            <a:r>
              <a:rPr lang="en-US" sz="2000" dirty="0">
                <a:solidFill>
                  <a:schemeClr val="tx1"/>
                </a:solidFill>
              </a:rPr>
              <a:t>, but the </a:t>
            </a:r>
            <a:r>
              <a:rPr lang="en-US" sz="2000" b="1" dirty="0">
                <a:solidFill>
                  <a:schemeClr val="tx1"/>
                </a:solidFill>
              </a:rPr>
              <a:t>punctuation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different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r>
              <a:rPr lang="en-US" sz="2000" dirty="0"/>
              <a:t>* Lucy likes vanilla ice cream, </a:t>
            </a:r>
            <a:r>
              <a:rPr lang="en-US" sz="2000" dirty="0">
                <a:solidFill>
                  <a:srgbClr val="00B0F0"/>
                </a:solidFill>
              </a:rPr>
              <a:t>but</a:t>
            </a:r>
            <a:r>
              <a:rPr lang="en-US" sz="2000" dirty="0"/>
              <a:t> her sister Mary likes chocolate ice cream.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 Lucy likes vanilla ice cream; </a:t>
            </a:r>
            <a:r>
              <a:rPr lang="en-US" sz="2000" dirty="0">
                <a:solidFill>
                  <a:srgbClr val="F83500"/>
                </a:solidFill>
              </a:rPr>
              <a:t>however</a:t>
            </a:r>
            <a:r>
              <a:rPr lang="en-US" sz="2000" dirty="0"/>
              <a:t>, her sister likes chocolate ice cream.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96888" y="6146800"/>
            <a:ext cx="7364412" cy="101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Cotton candy in a cone">
            <a:extLst>
              <a:ext uri="{FF2B5EF4-FFF2-40B4-BE49-F238E27FC236}">
                <a16:creationId xmlns:a16="http://schemas.microsoft.com/office/drawing/2014/main" id="{C69E4840-C7C6-ACC5-0D29-FC6863418C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5241" r="52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8732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#3 Use a Connector Word: Coordinating Conjunctions (FANBOYS)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	</a:t>
            </a:r>
            <a:r>
              <a:rPr lang="en-US" b="1" dirty="0"/>
              <a:t>and</a:t>
            </a:r>
            <a:r>
              <a:rPr lang="en-US" dirty="0"/>
              <a:t>	nor	</a:t>
            </a:r>
            <a:r>
              <a:rPr lang="en-US" b="1" dirty="0"/>
              <a:t>but</a:t>
            </a:r>
            <a:r>
              <a:rPr lang="en-US" dirty="0"/>
              <a:t>	or	yet	</a:t>
            </a:r>
            <a:r>
              <a:rPr lang="en-US" b="1" dirty="0"/>
              <a:t>so</a:t>
            </a:r>
          </a:p>
        </p:txBody>
      </p:sp>
    </p:spTree>
    <p:extLst>
      <p:ext uri="{BB962C8B-B14F-4D97-AF65-F5344CB8AC3E}">
        <p14:creationId xmlns:p14="http://schemas.microsoft.com/office/powerpoint/2010/main" val="3551099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dirty="0"/>
              <a:t>Coordinating conjunction words (FANBOYS) link things together. They can link words, phrases, or sentences. </a:t>
            </a:r>
            <a:br>
              <a:rPr lang="en-US" sz="2000" dirty="0"/>
            </a:br>
            <a:r>
              <a:rPr lang="en-US" sz="2000" b="1" dirty="0"/>
              <a:t>Only use a comma when they are linking complete sentences.</a:t>
            </a:r>
            <a:br>
              <a:rPr lang="en-US" sz="2000" b="1" dirty="0"/>
            </a:br>
            <a:r>
              <a:rPr lang="en-US" sz="2000" i="1" dirty="0"/>
              <a:t>Which of these are linking complete sentences?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19100" y="1879600"/>
            <a:ext cx="8305799" cy="45847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/>
              <a:t>I enjoy hiking </a:t>
            </a:r>
            <a:r>
              <a:rPr lang="en-US" dirty="0">
                <a:solidFill>
                  <a:srgbClr val="FF0000"/>
                </a:solidFill>
              </a:rPr>
              <a:t>and</a:t>
            </a:r>
            <a:r>
              <a:rPr lang="en-US" dirty="0"/>
              <a:t> swimming.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>
                <a:solidFill>
                  <a:srgbClr val="C00000"/>
                </a:solidFill>
              </a:rPr>
              <a:t>	</a:t>
            </a:r>
            <a:r>
              <a:rPr lang="en-US" sz="2600" dirty="0">
                <a:solidFill>
                  <a:srgbClr val="C00000"/>
                </a:solidFill>
              </a:rPr>
              <a:t>No – AND is linking two gerunds here, not sentences. No comma.</a:t>
            </a:r>
          </a:p>
          <a:p>
            <a:pPr>
              <a:lnSpc>
                <a:spcPct val="170000"/>
              </a:lnSpc>
            </a:pPr>
            <a:r>
              <a:rPr lang="en-US" dirty="0"/>
              <a:t>I wanted to go to the party </a:t>
            </a:r>
            <a:r>
              <a:rPr lang="en-US" dirty="0">
                <a:solidFill>
                  <a:srgbClr val="FF0000"/>
                </a:solidFill>
              </a:rPr>
              <a:t>but</a:t>
            </a:r>
            <a:r>
              <a:rPr lang="en-US" dirty="0"/>
              <a:t> I had to do my homework.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600" dirty="0">
                <a:solidFill>
                  <a:srgbClr val="FFB762"/>
                </a:solidFill>
              </a:rPr>
              <a:t>	</a:t>
            </a:r>
            <a:r>
              <a:rPr lang="en-US" sz="2600" dirty="0">
                <a:solidFill>
                  <a:srgbClr val="92D050"/>
                </a:solidFill>
              </a:rPr>
              <a:t>Yes – BUT is linking two sentences: </a:t>
            </a:r>
            <a:r>
              <a:rPr lang="en-US" sz="2600" i="1" dirty="0">
                <a:solidFill>
                  <a:srgbClr val="92D050"/>
                </a:solidFill>
              </a:rPr>
              <a:t>I wanted to go to the party  </a:t>
            </a:r>
            <a:r>
              <a:rPr lang="en-US" sz="2600" dirty="0">
                <a:solidFill>
                  <a:srgbClr val="92D050"/>
                </a:solidFill>
              </a:rPr>
              <a:t>and </a:t>
            </a:r>
            <a:r>
              <a:rPr lang="en-US" sz="2600" i="1" dirty="0">
                <a:solidFill>
                  <a:srgbClr val="92D050"/>
                </a:solidFill>
              </a:rPr>
              <a:t> I had to do my homework. </a:t>
            </a:r>
            <a:r>
              <a:rPr lang="en-US" sz="2600" dirty="0">
                <a:solidFill>
                  <a:srgbClr val="92D050"/>
                </a:solidFill>
              </a:rPr>
              <a:t>USE A COMMA BEFORE BUT.</a:t>
            </a:r>
          </a:p>
          <a:p>
            <a:pPr>
              <a:lnSpc>
                <a:spcPct val="170000"/>
              </a:lnSpc>
            </a:pPr>
            <a:r>
              <a:rPr lang="en-US" dirty="0"/>
              <a:t>John went to the grocery store </a:t>
            </a:r>
            <a:r>
              <a:rPr lang="en-US" dirty="0">
                <a:solidFill>
                  <a:srgbClr val="FF0000"/>
                </a:solidFill>
              </a:rPr>
              <a:t>and</a:t>
            </a:r>
            <a:r>
              <a:rPr lang="en-US" dirty="0"/>
              <a:t> bought some milk.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600" dirty="0">
                <a:solidFill>
                  <a:srgbClr val="C00000"/>
                </a:solidFill>
              </a:rPr>
              <a:t>	No- The first part is a complete sentence, </a:t>
            </a:r>
            <a:r>
              <a:rPr lang="en-US" sz="2600" i="1" dirty="0">
                <a:solidFill>
                  <a:srgbClr val="C00000"/>
                </a:solidFill>
              </a:rPr>
              <a:t>but bought some milk </a:t>
            </a:r>
            <a:r>
              <a:rPr lang="en-US" sz="2600" dirty="0">
                <a:solidFill>
                  <a:srgbClr val="C00000"/>
                </a:solidFill>
              </a:rPr>
              <a:t>is not a sentence because it doesn’t have a subject. No comma.</a:t>
            </a:r>
          </a:p>
          <a:p>
            <a:pPr>
              <a:lnSpc>
                <a:spcPct val="170000"/>
              </a:lnSpc>
            </a:pPr>
            <a:r>
              <a:rPr lang="en-US" dirty="0"/>
              <a:t>Sally was very tired </a:t>
            </a:r>
            <a:r>
              <a:rPr lang="en-US" dirty="0">
                <a:solidFill>
                  <a:srgbClr val="FF0000"/>
                </a:solidFill>
              </a:rPr>
              <a:t>so</a:t>
            </a:r>
            <a:r>
              <a:rPr lang="en-US" dirty="0"/>
              <a:t> she went to bed early.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600" dirty="0">
                <a:solidFill>
                  <a:srgbClr val="92D050"/>
                </a:solidFill>
              </a:rPr>
              <a:t>	Yes – </a:t>
            </a:r>
            <a:r>
              <a:rPr lang="en-US" sz="2600" i="1" dirty="0">
                <a:solidFill>
                  <a:srgbClr val="92D050"/>
                </a:solidFill>
              </a:rPr>
              <a:t>Sally was very tired </a:t>
            </a:r>
            <a:r>
              <a:rPr lang="en-US" sz="2600" dirty="0">
                <a:solidFill>
                  <a:srgbClr val="92D050"/>
                </a:solidFill>
              </a:rPr>
              <a:t> and  </a:t>
            </a:r>
            <a:r>
              <a:rPr lang="en-US" sz="2600" i="1" dirty="0">
                <a:solidFill>
                  <a:srgbClr val="92D050"/>
                </a:solidFill>
              </a:rPr>
              <a:t>she went to bed early </a:t>
            </a:r>
            <a:r>
              <a:rPr lang="en-US" sz="2600" dirty="0">
                <a:solidFill>
                  <a:srgbClr val="92D050"/>
                </a:solidFill>
              </a:rPr>
              <a:t>are both complete sentences. Use a comma before SO.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18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889000"/>
          </a:xfrm>
        </p:spPr>
        <p:txBody>
          <a:bodyPr/>
          <a:lstStyle/>
          <a:p>
            <a:r>
              <a:rPr lang="en-US" sz="2400" dirty="0"/>
              <a:t>Never begin a sentence with a coordinating conjunction (FANBOY) in academic writing.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765175" y="5156200"/>
            <a:ext cx="7612063" cy="143510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chemeClr val="tx2">
                    <a:lumMod val="25000"/>
                  </a:schemeClr>
                </a:solidFill>
              </a:rPr>
              <a:t>* Jack really wanted to go swimming. But he was afraid to jump off the diving board. </a:t>
            </a:r>
            <a:r>
              <a:rPr lang="en-US" sz="2000" dirty="0">
                <a:solidFill>
                  <a:srgbClr val="C00000"/>
                </a:solidFill>
              </a:rPr>
              <a:t>(not correct)</a:t>
            </a:r>
          </a:p>
          <a:p>
            <a:pPr marL="0" indent="0" algn="l">
              <a:buNone/>
            </a:pPr>
            <a:r>
              <a:rPr lang="en-US" sz="2000" dirty="0">
                <a:solidFill>
                  <a:schemeClr val="tx2">
                    <a:lumMod val="25000"/>
                  </a:schemeClr>
                </a:solidFill>
              </a:rPr>
              <a:t>* Jack really wanted to go swimming, but he was afraid to jump off the diving board. </a:t>
            </a:r>
            <a:r>
              <a:rPr lang="en-US" sz="2000" dirty="0">
                <a:solidFill>
                  <a:srgbClr val="92D050"/>
                </a:solidFill>
              </a:rPr>
              <a:t>(correct)</a:t>
            </a:r>
          </a:p>
        </p:txBody>
      </p:sp>
      <p:pic>
        <p:nvPicPr>
          <p:cNvPr id="8" name="Picture Placeholder 7" descr="A picture containing sky, person, person, water&#10;&#10;Description automatically generated">
            <a:extLst>
              <a:ext uri="{FF2B5EF4-FFF2-40B4-BE49-F238E27FC236}">
                <a16:creationId xmlns:a16="http://schemas.microsoft.com/office/drawing/2014/main" id="{A462D0D4-4CF9-A7E1-2F47-AEADC8E54D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1888" b="11888"/>
          <a:stretch>
            <a:fillRect/>
          </a:stretch>
        </p:blipFill>
        <p:spPr>
          <a:xfrm>
            <a:off x="304800" y="249864"/>
            <a:ext cx="8072438" cy="4108294"/>
          </a:xfrm>
        </p:spPr>
      </p:pic>
    </p:spTree>
    <p:extLst>
      <p:ext uri="{BB962C8B-B14F-4D97-AF65-F5344CB8AC3E}">
        <p14:creationId xmlns:p14="http://schemas.microsoft.com/office/powerpoint/2010/main" val="1843269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#4 Use a Connector Word: Adverbial Conjunctions (Transitions)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/>
              <a:t>addition  however  therefore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51518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Adverbial Conjunctions link two independent clauses together. There are </a:t>
            </a:r>
            <a:r>
              <a:rPr lang="en-US" sz="2800" b="1" dirty="0"/>
              <a:t>two ways </a:t>
            </a:r>
            <a:r>
              <a:rPr lang="en-US" sz="2800" dirty="0"/>
              <a:t>to punctuate them.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ONE COMPOUND SENTENCE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Two independent sentences:</a:t>
            </a:r>
          </a:p>
          <a:p>
            <a:pPr marL="0" indent="0">
              <a:buNone/>
            </a:pPr>
            <a:r>
              <a:rPr lang="en-US" dirty="0"/>
              <a:t>Charles was extremely tired. He took a nap.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Connected with an Adverbial Conjunction to make </a:t>
            </a:r>
            <a:r>
              <a:rPr lang="en-US" u="sng" dirty="0">
                <a:solidFill>
                  <a:srgbClr val="000000"/>
                </a:solidFill>
              </a:rPr>
              <a:t>one</a:t>
            </a:r>
            <a:r>
              <a:rPr lang="en-US" dirty="0">
                <a:solidFill>
                  <a:srgbClr val="000000"/>
                </a:solidFill>
              </a:rPr>
              <a:t> sentence:</a:t>
            </a:r>
          </a:p>
          <a:p>
            <a:pPr marL="0" indent="0">
              <a:buNone/>
            </a:pPr>
            <a:r>
              <a:rPr lang="en-US" dirty="0"/>
              <a:t>Charles was extremely tired</a:t>
            </a:r>
            <a:r>
              <a:rPr lang="en-US" sz="2800" dirty="0">
                <a:solidFill>
                  <a:schemeClr val="accent3"/>
                </a:solidFill>
              </a:rPr>
              <a:t>; therefore, </a:t>
            </a:r>
            <a:r>
              <a:rPr lang="en-US" dirty="0"/>
              <a:t>he took a nap.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838701" y="1271587"/>
            <a:ext cx="3657600" cy="903288"/>
          </a:xfrm>
        </p:spPr>
        <p:txBody>
          <a:bodyPr/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TWO SENTENCES WITH ADVERBIAL CONJUNCTION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4"/>
          </p:nvPr>
        </p:nvSpPr>
        <p:spPr>
          <a:xfrm>
            <a:off x="4645025" y="2362199"/>
            <a:ext cx="4041775" cy="3941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Two independent sentences:</a:t>
            </a:r>
          </a:p>
          <a:p>
            <a:pPr marL="0" indent="0">
              <a:buNone/>
            </a:pPr>
            <a:r>
              <a:rPr lang="en-US" dirty="0"/>
              <a:t>Charles was extremely tired. He took a nap.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Connected with an Adverbial Conjunction to make </a:t>
            </a:r>
            <a:r>
              <a:rPr lang="en-US" u="sng" dirty="0">
                <a:solidFill>
                  <a:srgbClr val="000000"/>
                </a:solidFill>
              </a:rPr>
              <a:t>two</a:t>
            </a:r>
            <a:r>
              <a:rPr lang="en-US" dirty="0">
                <a:solidFill>
                  <a:srgbClr val="000000"/>
                </a:solidFill>
              </a:rPr>
              <a:t> sentences:</a:t>
            </a:r>
          </a:p>
          <a:p>
            <a:pPr marL="0" indent="0">
              <a:buNone/>
            </a:pPr>
            <a:r>
              <a:rPr lang="en-US" dirty="0"/>
              <a:t>Charles was extremely tired</a:t>
            </a:r>
            <a:r>
              <a:rPr lang="en-US" sz="2800" dirty="0">
                <a:solidFill>
                  <a:schemeClr val="accent3"/>
                </a:solidFill>
              </a:rPr>
              <a:t>. Therefore, </a:t>
            </a:r>
            <a:r>
              <a:rPr lang="en-US" dirty="0"/>
              <a:t>he took a nap.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074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they mean?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Remember</a:t>
            </a:r>
            <a:r>
              <a:rPr lang="en-US" dirty="0"/>
              <a:t>:  The meanings are similar, but the punctuation is different. 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Knowing which group your connecting word comes from will help you with your punctuation.</a:t>
            </a:r>
          </a:p>
        </p:txBody>
      </p:sp>
    </p:spTree>
    <p:extLst>
      <p:ext uri="{BB962C8B-B14F-4D97-AF65-F5344CB8AC3E}">
        <p14:creationId xmlns:p14="http://schemas.microsoft.com/office/powerpoint/2010/main" val="580703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Connect or introduce similar ideas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57200" y="1031875"/>
            <a:ext cx="4040188" cy="1143000"/>
          </a:xfrm>
        </p:spPr>
        <p:txBody>
          <a:bodyPr/>
          <a:lstStyle/>
          <a:p>
            <a:r>
              <a:rPr 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Coordinating conjunctions</a:t>
            </a:r>
          </a:p>
          <a:p>
            <a:r>
              <a:rPr 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(FANBOYS)</a:t>
            </a:r>
            <a:endParaRPr lang="en-US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AND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4884511" y="1011680"/>
            <a:ext cx="4041775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Adverbial conjunctions</a:t>
            </a:r>
          </a:p>
          <a:p>
            <a:r>
              <a:rPr lang="en-US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(TRANSITIONS)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ALSO</a:t>
            </a:r>
          </a:p>
          <a:p>
            <a:pPr>
              <a:lnSpc>
                <a:spcPct val="150000"/>
              </a:lnSpc>
            </a:pPr>
            <a:r>
              <a:rPr lang="en-US" dirty="0"/>
              <a:t>IN ADDITION</a:t>
            </a:r>
          </a:p>
          <a:p>
            <a:pPr>
              <a:lnSpc>
                <a:spcPct val="150000"/>
              </a:lnSpc>
            </a:pPr>
            <a:r>
              <a:rPr lang="en-US" dirty="0"/>
              <a:t>MOREOVER</a:t>
            </a:r>
          </a:p>
          <a:p>
            <a:pPr>
              <a:lnSpc>
                <a:spcPct val="150000"/>
              </a:lnSpc>
            </a:pPr>
            <a:r>
              <a:rPr lang="en-US" dirty="0"/>
              <a:t>FURTHERMORE</a:t>
            </a:r>
          </a:p>
        </p:txBody>
      </p:sp>
    </p:spTree>
    <p:extLst>
      <p:ext uri="{BB962C8B-B14F-4D97-AF65-F5344CB8AC3E}">
        <p14:creationId xmlns:p14="http://schemas.microsoft.com/office/powerpoint/2010/main" val="2871873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What is an independent clause?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3"/>
          </p:nvPr>
        </p:nvSpPr>
        <p:spPr>
          <a:xfrm flipV="1">
            <a:off x="4645025" y="1489075"/>
            <a:ext cx="4041775" cy="46038"/>
          </a:xfrm>
        </p:spPr>
        <p:txBody>
          <a:bodyPr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1508" name="Rectangle 5"/>
          <p:cNvSpPr>
            <a:spLocks noGrp="1" noChangeArrowheads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800" dirty="0">
                <a:latin typeface="Rockwell" charset="0"/>
              </a:rPr>
              <a:t>An </a:t>
            </a:r>
            <a:r>
              <a:rPr lang="en-US" sz="2800" dirty="0">
                <a:solidFill>
                  <a:srgbClr val="B1A35A"/>
                </a:solidFill>
                <a:latin typeface="Rockwell" charset="0"/>
              </a:rPr>
              <a:t>independent clause </a:t>
            </a:r>
            <a:r>
              <a:rPr lang="en-US" sz="2800" dirty="0">
                <a:latin typeface="Rockwell" charset="0"/>
              </a:rPr>
              <a:t>is a group of words that:</a:t>
            </a:r>
          </a:p>
          <a:p>
            <a:pPr lvl="1" eaLnBrk="1" hangingPunct="1"/>
            <a:r>
              <a:rPr lang="en-US" sz="2400" dirty="0">
                <a:solidFill>
                  <a:srgbClr val="B1A35A"/>
                </a:solidFill>
                <a:latin typeface="Rockwell" charset="0"/>
              </a:rPr>
              <a:t>Contains a subject and a verb</a:t>
            </a:r>
          </a:p>
          <a:p>
            <a:pPr lvl="1" eaLnBrk="1" hangingPunct="1"/>
            <a:r>
              <a:rPr lang="en-US" sz="2400" dirty="0">
                <a:solidFill>
                  <a:srgbClr val="B1A35A"/>
                </a:solidFill>
                <a:latin typeface="Rockwell" charset="0"/>
              </a:rPr>
              <a:t>Expresses a complete idea and can stand alone because there are no marker words attached to it</a:t>
            </a:r>
          </a:p>
          <a:p>
            <a:pPr eaLnBrk="1" hangingPunct="1"/>
            <a:endParaRPr lang="en-US" sz="2800" dirty="0">
              <a:latin typeface="Rockwell" charset="0"/>
            </a:endParaRPr>
          </a:p>
        </p:txBody>
      </p:sp>
      <p:pic>
        <p:nvPicPr>
          <p:cNvPr id="10" name="Content Placeholder 9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152CBCE2-B124-B250-349F-8BC20057B99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974937"/>
            <a:ext cx="4041775" cy="2694516"/>
          </a:xfrm>
        </p:spPr>
      </p:pic>
    </p:spTree>
    <p:extLst>
      <p:ext uri="{BB962C8B-B14F-4D97-AF65-F5344CB8AC3E}">
        <p14:creationId xmlns:p14="http://schemas.microsoft.com/office/powerpoint/2010/main" val="1100486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Connect different, contrasting, or opposite ideas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1875"/>
            <a:ext cx="4040188" cy="1143000"/>
          </a:xfrm>
        </p:spPr>
        <p:txBody>
          <a:bodyPr/>
          <a:lstStyle/>
          <a:p>
            <a:r>
              <a:rPr 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Coordinating conjunctions</a:t>
            </a:r>
          </a:p>
          <a:p>
            <a:r>
              <a:rPr 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(FANBOYS)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BUT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94948"/>
            <a:ext cx="4041775" cy="779927"/>
          </a:xfrm>
        </p:spPr>
        <p:txBody>
          <a:bodyPr/>
          <a:lstStyle/>
          <a:p>
            <a:r>
              <a:rPr lang="en-US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Adverbial conjunctions</a:t>
            </a:r>
          </a:p>
          <a:p>
            <a:r>
              <a:rPr lang="en-US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(TRANSITIONS)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HOWEVER</a:t>
            </a:r>
          </a:p>
          <a:p>
            <a:pPr>
              <a:lnSpc>
                <a:spcPct val="150000"/>
              </a:lnSpc>
            </a:pPr>
            <a:r>
              <a:rPr lang="en-US" dirty="0"/>
              <a:t>ON THE OTHER HAND</a:t>
            </a:r>
          </a:p>
          <a:p>
            <a:pPr>
              <a:lnSpc>
                <a:spcPct val="150000"/>
              </a:lnSpc>
            </a:pPr>
            <a:r>
              <a:rPr lang="en-US" dirty="0"/>
              <a:t>IN CONTRAST</a:t>
            </a:r>
          </a:p>
        </p:txBody>
      </p:sp>
    </p:spTree>
    <p:extLst>
      <p:ext uri="{BB962C8B-B14F-4D97-AF65-F5344CB8AC3E}">
        <p14:creationId xmlns:p14="http://schemas.microsoft.com/office/powerpoint/2010/main" val="1121158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34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Introduce a result or consequence of something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9457"/>
            <a:ext cx="4040188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Coordinating conjunctions</a:t>
            </a:r>
          </a:p>
          <a:p>
            <a:r>
              <a:rPr 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(FANBOYS)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6886"/>
            <a:ext cx="4040188" cy="3941763"/>
          </a:xfrm>
        </p:spPr>
        <p:txBody>
          <a:bodyPr/>
          <a:lstStyle/>
          <a:p>
            <a:r>
              <a:rPr lang="en-US" dirty="0"/>
              <a:t>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66561"/>
            <a:ext cx="4041775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Adverbial conjunctions</a:t>
            </a:r>
          </a:p>
          <a:p>
            <a:r>
              <a:rPr lang="en-US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(TRANSITIONS)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6886"/>
            <a:ext cx="4041775" cy="39417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AS A RESULT</a:t>
            </a:r>
          </a:p>
          <a:p>
            <a:pPr>
              <a:lnSpc>
                <a:spcPct val="150000"/>
              </a:lnSpc>
            </a:pPr>
            <a:r>
              <a:rPr lang="en-US" dirty="0"/>
              <a:t>THEREFORE</a:t>
            </a:r>
          </a:p>
          <a:p>
            <a:pPr>
              <a:lnSpc>
                <a:spcPct val="150000"/>
              </a:lnSpc>
            </a:pPr>
            <a:r>
              <a:rPr lang="en-US" dirty="0"/>
              <a:t>THUS</a:t>
            </a:r>
          </a:p>
          <a:p>
            <a:pPr>
              <a:lnSpc>
                <a:spcPct val="150000"/>
              </a:lnSpc>
            </a:pPr>
            <a:r>
              <a:rPr lang="en-US" dirty="0"/>
              <a:t>CONSEQUENTLY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422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an example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51114"/>
            <a:ext cx="4040188" cy="1423761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Coordinating conjunctions</a:t>
            </a:r>
          </a:p>
          <a:p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(FANBOYS)</a:t>
            </a:r>
          </a:p>
          <a:p>
            <a:r>
              <a:rPr lang="en-US" sz="2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(no example words!)</a:t>
            </a:r>
          </a:p>
        </p:txBody>
      </p:sp>
      <p:pic>
        <p:nvPicPr>
          <p:cNvPr id="7" name="Content Placeholder 6" descr="hand-point-right-2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" b="67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Adverbial conjunctions</a:t>
            </a:r>
          </a:p>
          <a:p>
            <a:r>
              <a:rPr lang="en-US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(TRANSITIONS)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FOR EXAMPLE</a:t>
            </a:r>
          </a:p>
          <a:p>
            <a:pPr>
              <a:lnSpc>
                <a:spcPct val="150000"/>
              </a:lnSpc>
            </a:pPr>
            <a:r>
              <a:rPr lang="en-US" dirty="0"/>
              <a:t>FOR INSTANCE</a:t>
            </a:r>
          </a:p>
        </p:txBody>
      </p:sp>
    </p:spTree>
    <p:extLst>
      <p:ext uri="{BB962C8B-B14F-4D97-AF65-F5344CB8AC3E}">
        <p14:creationId xmlns:p14="http://schemas.microsoft.com/office/powerpoint/2010/main" val="3845289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This is an independent clause:</a:t>
            </a:r>
          </a:p>
        </p:txBody>
      </p:sp>
      <p:sp>
        <p:nvSpPr>
          <p:cNvPr id="23555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648199" y="1981200"/>
            <a:ext cx="4136571" cy="4114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sz="2800" u="sng" dirty="0">
              <a:latin typeface="Rockwell" charset="0"/>
            </a:endParaRPr>
          </a:p>
          <a:p>
            <a:pPr eaLnBrk="1" hangingPunct="1"/>
            <a:r>
              <a:rPr lang="en-US" sz="2800" u="sng" dirty="0">
                <a:latin typeface="Rockwell" charset="0"/>
              </a:rPr>
              <a:t>Tom</a:t>
            </a:r>
            <a:r>
              <a:rPr lang="en-US" sz="2800" dirty="0">
                <a:latin typeface="Rockwell" charset="0"/>
              </a:rPr>
              <a:t>  </a:t>
            </a:r>
            <a:r>
              <a:rPr lang="en-US" sz="2800" u="sng" dirty="0">
                <a:latin typeface="Rockwell" charset="0"/>
              </a:rPr>
              <a:t>is making</a:t>
            </a:r>
            <a:r>
              <a:rPr lang="en-US" sz="2800" dirty="0">
                <a:latin typeface="Rockwell" charset="0"/>
              </a:rPr>
              <a:t> lunch. </a:t>
            </a:r>
          </a:p>
          <a:p>
            <a:pPr eaLnBrk="1" hangingPunct="1">
              <a:buFontTx/>
              <a:buNone/>
            </a:pPr>
            <a:r>
              <a:rPr lang="en-US" sz="1800" dirty="0">
                <a:latin typeface="Rockwell" charset="0"/>
              </a:rPr>
              <a:t>      </a:t>
            </a:r>
            <a:r>
              <a:rPr lang="en-US" sz="1800" dirty="0">
                <a:solidFill>
                  <a:srgbClr val="B1A35A"/>
                </a:solidFill>
                <a:latin typeface="Rockwell" charset="0"/>
              </a:rPr>
              <a:t>Subject</a:t>
            </a:r>
            <a:r>
              <a:rPr lang="en-US" sz="1800" dirty="0">
                <a:latin typeface="Rockwell" charset="0"/>
              </a:rPr>
              <a:t>          </a:t>
            </a:r>
            <a:r>
              <a:rPr lang="en-US" sz="1800" dirty="0">
                <a:solidFill>
                  <a:srgbClr val="B1A35A"/>
                </a:solidFill>
                <a:latin typeface="Rockwell" charset="0"/>
              </a:rPr>
              <a:t>verb</a:t>
            </a:r>
          </a:p>
          <a:p>
            <a:pPr eaLnBrk="1" hangingPunct="1">
              <a:buFontTx/>
              <a:buNone/>
            </a:pPr>
            <a:endParaRPr lang="en-US" sz="2000" dirty="0">
              <a:latin typeface="Rockwell" charset="0"/>
            </a:endParaRPr>
          </a:p>
          <a:p>
            <a:pPr eaLnBrk="1" hangingPunct="1">
              <a:buFontTx/>
              <a:buNone/>
            </a:pPr>
            <a:r>
              <a:rPr lang="en-US" sz="2000" dirty="0">
                <a:latin typeface="Rockwell" charset="0"/>
              </a:rPr>
              <a:t>It expresses a complete idea, does not have any marker words at the front, and it finishes with a period.</a:t>
            </a:r>
          </a:p>
        </p:txBody>
      </p:sp>
      <p:pic>
        <p:nvPicPr>
          <p:cNvPr id="5" name="Content Placeholder 4" descr="A person holding a bag of food&#10;&#10;Description automatically generated with low confidence">
            <a:extLst>
              <a:ext uri="{FF2B5EF4-FFF2-40B4-BE49-F238E27FC236}">
                <a16:creationId xmlns:a16="http://schemas.microsoft.com/office/drawing/2014/main" id="{38581131-7822-6019-34E5-A801E0A71C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5800" y="2768600"/>
            <a:ext cx="3810000" cy="2540000"/>
          </a:xfrm>
        </p:spPr>
      </p:pic>
    </p:spTree>
    <p:extLst>
      <p:ext uri="{BB962C8B-B14F-4D97-AF65-F5344CB8AC3E}">
        <p14:creationId xmlns:p14="http://schemas.microsoft.com/office/powerpoint/2010/main" val="3833226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There are only four ways to connect two independent clauses in English.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19B010D-F47C-FE53-D017-DDB69E9F84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643908"/>
              </p:ext>
            </p:extLst>
          </p:nvPr>
        </p:nvGraphicFramePr>
        <p:xfrm>
          <a:off x="457200" y="1646237"/>
          <a:ext cx="8229600" cy="452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7122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/>
              <a:t>But first…what is a “complete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sentence”</a:t>
            </a:r>
            <a:r>
              <a:rPr lang="en-US" sz="2400" dirty="0">
                <a:solidFill>
                  <a:srgbClr val="FF6600"/>
                </a:solidFill>
              </a:rPr>
              <a:t> </a:t>
            </a:r>
            <a:br>
              <a:rPr lang="en-US" sz="2400" dirty="0">
                <a:solidFill>
                  <a:srgbClr val="FF6600"/>
                </a:solidFill>
              </a:rPr>
            </a:br>
            <a:r>
              <a:rPr lang="en-US" sz="2400" dirty="0"/>
              <a:t>(also called an “independent clause”)</a:t>
            </a:r>
          </a:p>
        </p:txBody>
      </p:sp>
      <p:pic>
        <p:nvPicPr>
          <p:cNvPr id="9" name="Content Placeholder 8" descr="A child sitting on a counter&#10;&#10;Description automatically generated with low confidence">
            <a:extLst>
              <a:ext uri="{FF2B5EF4-FFF2-40B4-BE49-F238E27FC236}">
                <a16:creationId xmlns:a16="http://schemas.microsoft.com/office/drawing/2014/main" id="{AE079C33-43A5-3693-45B9-BF87FAC671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8715" y="1646237"/>
            <a:ext cx="3387176" cy="5078285"/>
          </a:xfrm>
        </p:spPr>
      </p:pic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An independent clause:</a:t>
            </a:r>
          </a:p>
          <a:p>
            <a:pPr marL="342900" indent="-342900">
              <a:buFontTx/>
              <a:buChar char="•"/>
            </a:pPr>
            <a:r>
              <a:rPr lang="en-US" sz="2000" dirty="0"/>
              <a:t>Contains a </a:t>
            </a:r>
            <a:r>
              <a:rPr lang="en-US" sz="2000" dirty="0">
                <a:solidFill>
                  <a:srgbClr val="FFFF00"/>
                </a:solidFill>
              </a:rPr>
              <a:t>SUBJECT</a:t>
            </a:r>
            <a:r>
              <a:rPr lang="en-US" sz="2000" dirty="0"/>
              <a:t> and a </a:t>
            </a:r>
            <a:r>
              <a:rPr lang="en-US" sz="2000" dirty="0">
                <a:solidFill>
                  <a:srgbClr val="FF0000"/>
                </a:solidFill>
              </a:rPr>
              <a:t>VERB</a:t>
            </a:r>
            <a:r>
              <a:rPr lang="en-US" sz="2000" dirty="0"/>
              <a:t>	</a:t>
            </a:r>
          </a:p>
          <a:p>
            <a:pPr marL="0" indent="0">
              <a:buNone/>
            </a:pPr>
            <a:endParaRPr lang="en-US" sz="2000" dirty="0"/>
          </a:p>
          <a:p>
            <a:pPr marL="342900" indent="-342900">
              <a:buFontTx/>
              <a:buChar char="•"/>
            </a:pPr>
            <a:r>
              <a:rPr lang="en-US" sz="2000" dirty="0"/>
              <a:t>Expresses a COMPLETE IDEA</a:t>
            </a:r>
          </a:p>
          <a:p>
            <a:pPr marL="0" indent="0">
              <a:buNone/>
            </a:pPr>
            <a:endParaRPr lang="en-US" sz="2000" dirty="0"/>
          </a:p>
          <a:p>
            <a:pPr marL="342900" indent="-342900">
              <a:buFontTx/>
              <a:buChar char="•"/>
            </a:pPr>
            <a:r>
              <a:rPr lang="en-US" sz="2000" dirty="0"/>
              <a:t>Does not have a dependent clause marker word attached</a:t>
            </a:r>
          </a:p>
          <a:p>
            <a:pPr marL="342900" indent="-342900">
              <a:buFontTx/>
              <a:buChar char="•"/>
            </a:pPr>
            <a:endParaRPr lang="en-US" sz="2000" dirty="0"/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Charlie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ate</a:t>
            </a:r>
            <a:r>
              <a:rPr lang="en-US" sz="2800" dirty="0">
                <a:solidFill>
                  <a:schemeClr val="bg1"/>
                </a:solidFill>
              </a:rPr>
              <a:t> the cake happily.</a:t>
            </a:r>
          </a:p>
        </p:txBody>
      </p:sp>
    </p:spTree>
    <p:extLst>
      <p:ext uri="{BB962C8B-B14F-4D97-AF65-F5344CB8AC3E}">
        <p14:creationId xmlns:p14="http://schemas.microsoft.com/office/powerpoint/2010/main" val="85786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 </a:t>
            </a:r>
            <a:br>
              <a:rPr lang="en-US" dirty="0"/>
            </a:br>
            <a:r>
              <a:rPr lang="en-US" dirty="0"/>
              <a:t>compound sentence?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compound sentence takes two INDEPENDENT CLAUSES and links them together.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creates variety and a different rhythm in your writing, and it keeps your writing from sounding “choppy.”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A picture containing person, food, dish, vegetable&#10;&#10;Description automatically generated">
            <a:extLst>
              <a:ext uri="{FF2B5EF4-FFF2-40B4-BE49-F238E27FC236}">
                <a16:creationId xmlns:a16="http://schemas.microsoft.com/office/drawing/2014/main" id="{F636FFFA-333F-E71C-A8A4-B9F2D2000B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2" y="3586277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3666796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Connecting with PUNCTUATION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You can connect your two sentences with a </a:t>
            </a:r>
            <a:r>
              <a:rPr lang="en-US" dirty="0">
                <a:solidFill>
                  <a:schemeClr val="accent5"/>
                </a:solidFill>
              </a:rPr>
              <a:t>PERIOD </a:t>
            </a:r>
            <a:r>
              <a:rPr lang="en-US" dirty="0"/>
              <a:t>or a </a:t>
            </a:r>
            <a:r>
              <a:rPr lang="en-US" dirty="0">
                <a:solidFill>
                  <a:srgbClr val="818B3D"/>
                </a:solidFill>
              </a:rPr>
              <a:t>SEMI-COLON.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 NEVER USE A COMMA!</a:t>
            </a:r>
          </a:p>
        </p:txBody>
      </p:sp>
    </p:spTree>
    <p:extLst>
      <p:ext uri="{BB962C8B-B14F-4D97-AF65-F5344CB8AC3E}">
        <p14:creationId xmlns:p14="http://schemas.microsoft.com/office/powerpoint/2010/main" val="2537000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#1: USE A PERIOD</a:t>
            </a:r>
            <a:br>
              <a:rPr lang="en-US" sz="2400" b="1" dirty="0"/>
            </a:br>
            <a:r>
              <a:rPr lang="en-US" sz="2400" dirty="0"/>
              <a:t>Two independent clauses = two sentences, separated with a PERIOD.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Lucy likes vanilla ice cream.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Her sister Mary likes CHOCOLATE ice cream.</a:t>
            </a:r>
          </a:p>
        </p:txBody>
      </p:sp>
      <p:pic>
        <p:nvPicPr>
          <p:cNvPr id="5" name="Content Placeholder 4" descr="A child eating ice cream&#10;&#10;Description automatically generated with medium confidence">
            <a:extLst>
              <a:ext uri="{FF2B5EF4-FFF2-40B4-BE49-F238E27FC236}">
                <a16:creationId xmlns:a16="http://schemas.microsoft.com/office/drawing/2014/main" id="{77515107-E704-2488-5EDD-E8AC9C89FB0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214257" y="2362200"/>
            <a:ext cx="2765576" cy="4148364"/>
          </a:xfrm>
        </p:spPr>
      </p:pic>
      <p:pic>
        <p:nvPicPr>
          <p:cNvPr id="14" name="Content Placeholder 13" descr="A child eating a donut&#10;&#10;Description automatically generated with medium confidence">
            <a:extLst>
              <a:ext uri="{FF2B5EF4-FFF2-40B4-BE49-F238E27FC236}">
                <a16:creationId xmlns:a16="http://schemas.microsoft.com/office/drawing/2014/main" id="{109FCFA9-590C-D89C-0D1F-C12B577D6C4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57199" y="2830286"/>
            <a:ext cx="4274287" cy="2849524"/>
          </a:xfrm>
        </p:spPr>
      </p:pic>
    </p:spTree>
    <p:extLst>
      <p:ext uri="{BB962C8B-B14F-4D97-AF65-F5344CB8AC3E}">
        <p14:creationId xmlns:p14="http://schemas.microsoft.com/office/powerpoint/2010/main" val="1291297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496889" y="3033059"/>
            <a:ext cx="7199311" cy="2224742"/>
          </a:xfrm>
        </p:spPr>
        <p:txBody>
          <a:bodyPr>
            <a:normAutofit fontScale="90000"/>
          </a:bodyPr>
          <a:lstStyle/>
          <a:p>
            <a:br>
              <a:rPr lang="en-US" sz="1800" dirty="0"/>
            </a:br>
            <a:r>
              <a:rPr lang="en-US" sz="2400" b="1" dirty="0"/>
              <a:t>#2: USE A SEMI-COLON</a:t>
            </a:r>
            <a:br>
              <a:rPr lang="en-US" sz="2400" b="1" dirty="0"/>
            </a:br>
            <a:br>
              <a:rPr lang="en-US" sz="1800" dirty="0"/>
            </a:br>
            <a:r>
              <a:rPr lang="en-US" sz="1800" dirty="0"/>
              <a:t>* Lucy likes vanilla ice cream</a:t>
            </a:r>
            <a:r>
              <a:rPr lang="en-US" sz="3200" dirty="0">
                <a:solidFill>
                  <a:schemeClr val="accent3"/>
                </a:solidFill>
              </a:rPr>
              <a:t>;</a:t>
            </a:r>
            <a:r>
              <a:rPr lang="en-US" sz="1800" dirty="0">
                <a:solidFill>
                  <a:schemeClr val="accent3"/>
                </a:solidFill>
              </a:rPr>
              <a:t> </a:t>
            </a:r>
            <a:r>
              <a:rPr lang="en-US" sz="1800" dirty="0"/>
              <a:t>her sister likes chocolate ice cream. (Correct)</a:t>
            </a:r>
            <a:br>
              <a:rPr lang="en-US" sz="1800" dirty="0"/>
            </a:br>
            <a:r>
              <a:rPr lang="en-US" sz="1800" dirty="0"/>
              <a:t>   * Lucy likes vanilla ice cream</a:t>
            </a:r>
            <a:r>
              <a:rPr lang="en-US" sz="3200" dirty="0">
                <a:solidFill>
                  <a:srgbClr val="F83500"/>
                </a:solidFill>
              </a:rPr>
              <a:t>,</a:t>
            </a:r>
            <a:r>
              <a:rPr lang="en-US" sz="1800" dirty="0">
                <a:solidFill>
                  <a:srgbClr val="F83500"/>
                </a:solidFill>
              </a:rPr>
              <a:t> </a:t>
            </a:r>
            <a:r>
              <a:rPr lang="en-US" sz="1800" dirty="0"/>
              <a:t>her sister likes chocolate ice cream. (NOT correct)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 You </a:t>
            </a:r>
            <a:r>
              <a:rPr lang="en-US" b="1" i="1" dirty="0"/>
              <a:t>can</a:t>
            </a:r>
            <a:r>
              <a:rPr lang="en-US" i="1" dirty="0"/>
              <a:t> connect related ideas with a SEMI-COLON and no connector word.  You </a:t>
            </a:r>
            <a:r>
              <a:rPr lang="en-US" b="1" i="1" dirty="0"/>
              <a:t>cannot</a:t>
            </a:r>
            <a:r>
              <a:rPr lang="en-US" i="1" dirty="0"/>
              <a:t> connect two sentences with just a comma.</a:t>
            </a:r>
          </a:p>
        </p:txBody>
      </p:sp>
      <p:pic>
        <p:nvPicPr>
          <p:cNvPr id="5" name="Picture Placeholder 4" descr="Cotton candy in a cone">
            <a:extLst>
              <a:ext uri="{FF2B5EF4-FFF2-40B4-BE49-F238E27FC236}">
                <a16:creationId xmlns:a16="http://schemas.microsoft.com/office/drawing/2014/main" id="{642F1DC5-90CE-7EF0-417C-CB1D4DC189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5241" r="52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47774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476</TotalTime>
  <Words>1019</Words>
  <Application>Microsoft Macintosh PowerPoint</Application>
  <PresentationFormat>On-screen Show (4:3)</PresentationFormat>
  <Paragraphs>152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Rockwell</vt:lpstr>
      <vt:lpstr>Wingdings 2</vt:lpstr>
      <vt:lpstr>Foundry</vt:lpstr>
      <vt:lpstr>           Connecting Independent Clauses: FANBOYS and Transitions  </vt:lpstr>
      <vt:lpstr>What is an independent clause?</vt:lpstr>
      <vt:lpstr>This is an independent clause:</vt:lpstr>
      <vt:lpstr>There are only four ways to connect two independent clauses in English.</vt:lpstr>
      <vt:lpstr>But first…what is a “complete sentence”  (also called an “independent clause”)</vt:lpstr>
      <vt:lpstr>What is a  compound sentence?</vt:lpstr>
      <vt:lpstr>Connecting with PUNCTUATION </vt:lpstr>
      <vt:lpstr>#1: USE A PERIOD Two independent clauses = two sentences, separated with a PERIOD.</vt:lpstr>
      <vt:lpstr> #2: USE A SEMI-COLON  * Lucy likes vanilla ice cream; her sister likes chocolate ice cream. (Correct)    * Lucy likes vanilla ice cream, her sister likes chocolate ice cream. (NOT correct)</vt:lpstr>
      <vt:lpstr>#3 &amp; #4: Connect  with CONJUNCTIONS</vt:lpstr>
      <vt:lpstr>There are two groups of words that connect compound sentences. Each group has separate punctuation rules.  If you know which group it belongs to, you know which punctuation to use!</vt:lpstr>
      <vt:lpstr>   The meaning is the same, but the punctuation is different:  * Lucy likes vanilla ice cream, but her sister Mary likes chocolate ice cream.  * Lucy likes vanilla ice cream; however, her sister likes chocolate ice cream.</vt:lpstr>
      <vt:lpstr>#3 Use a Connector Word: Coordinating Conjunctions (FANBOYS)</vt:lpstr>
      <vt:lpstr>Coordinating conjunction words (FANBOYS) link things together. They can link words, phrases, or sentences.  Only use a comma when they are linking complete sentences. Which of these are linking complete sentences?</vt:lpstr>
      <vt:lpstr>Never begin a sentence with a coordinating conjunction (FANBOY) in academic writing.</vt:lpstr>
      <vt:lpstr>#4 Use a Connector Word: Adverbial Conjunctions (Transitions)</vt:lpstr>
      <vt:lpstr>Adverbial Conjunctions link two independent clauses together. There are two ways to punctuate them.</vt:lpstr>
      <vt:lpstr>What do they mean?</vt:lpstr>
      <vt:lpstr>Connect or introduce similar ideas</vt:lpstr>
      <vt:lpstr>Connect different, contrasting, or opposite ideas</vt:lpstr>
      <vt:lpstr>Introduce a result or consequence of something</vt:lpstr>
      <vt:lpstr>Show an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NOUN CLAUSES</dc:title>
  <dc:creator>Elaine George</dc:creator>
  <cp:lastModifiedBy>Elaine George</cp:lastModifiedBy>
  <cp:revision>60</cp:revision>
  <dcterms:created xsi:type="dcterms:W3CDTF">2015-12-25T18:06:29Z</dcterms:created>
  <dcterms:modified xsi:type="dcterms:W3CDTF">2022-05-06T03:41:09Z</dcterms:modified>
</cp:coreProperties>
</file>