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ancois One" panose="020B0604020202020204" charset="0"/>
      <p:regular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9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878b07eb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878b07eb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340b68f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1340b68f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878b07eb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878b07eb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340b68f6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340b68f6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340b68f6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340b68f6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340b68f6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340b68f6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340b68f6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340b68f6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340b68f6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340b68f6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340b68f6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1340b68f6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40b68f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340b68f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55D8B"/>
              </a:buClr>
              <a:buSzPts val="4400"/>
              <a:buNone/>
              <a:defRPr sz="4400">
                <a:solidFill>
                  <a:srgbClr val="155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rgbClr val="155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rgbClr val="68B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rgbClr val="EBEF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68B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DBE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155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68B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DBE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68B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DBE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14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68B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DBE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FF9715">
              <a:alpha val="91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68B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155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2" name="Google Shape;152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3" name="Google Shape;153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AD1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16"/>
          <p:cNvSpPr/>
          <p:nvPr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8" name="Google Shape;158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3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55D8B"/>
              </a:buClr>
              <a:buSzPts val="4400"/>
              <a:buNone/>
              <a:defRPr sz="4400">
                <a:solidFill>
                  <a:srgbClr val="155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rgbClr val="68B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rgbClr val="68B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rgbClr val="DBE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 1">
  <p:cSld name="TITLE_3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55D8B"/>
              </a:buClr>
              <a:buSzPts val="4400"/>
              <a:buNone/>
              <a:defRPr sz="4400">
                <a:solidFill>
                  <a:srgbClr val="155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rgbClr val="68B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rgbClr val="EBEF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rgbClr val="68B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rgbClr val="DBE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155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">
  <p:cSld name="TITLE_1_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rgbClr val="DBE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 1">
  <p:cSld name="TITLE_1_2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rgbClr val="DBE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5" name="Google Shape;65;p8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rgbClr val="155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None/>
              <a:defRPr>
                <a:solidFill>
                  <a:srgbClr val="4646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None/>
              <a:defRPr>
                <a:solidFill>
                  <a:srgbClr val="4646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None/>
              <a:defRPr>
                <a:solidFill>
                  <a:srgbClr val="4646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None/>
              <a:defRPr>
                <a:solidFill>
                  <a:srgbClr val="4646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None/>
              <a:defRPr>
                <a:solidFill>
                  <a:srgbClr val="4646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None/>
              <a:defRPr>
                <a:solidFill>
                  <a:srgbClr val="4646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None/>
              <a:defRPr>
                <a:solidFill>
                  <a:srgbClr val="4646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None/>
              <a:defRPr>
                <a:solidFill>
                  <a:srgbClr val="4646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None/>
              <a:defRPr>
                <a:solidFill>
                  <a:srgbClr val="464646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464646"/>
              </a:buClr>
              <a:buSzPts val="1800"/>
              <a:buChar char="▷"/>
              <a:defRPr>
                <a:solidFill>
                  <a:srgbClr val="464646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400"/>
              <a:buChar char="○"/>
              <a:defRPr>
                <a:solidFill>
                  <a:srgbClr val="464646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400"/>
              <a:buChar char="■"/>
              <a:defRPr>
                <a:solidFill>
                  <a:srgbClr val="464646"/>
                </a:solidFill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400"/>
              <a:buChar char="●"/>
              <a:defRPr>
                <a:solidFill>
                  <a:srgbClr val="464646"/>
                </a:solidFill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400"/>
              <a:buChar char="○"/>
              <a:defRPr>
                <a:solidFill>
                  <a:srgbClr val="464646"/>
                </a:solidFill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400"/>
              <a:buChar char="■"/>
              <a:defRPr>
                <a:solidFill>
                  <a:srgbClr val="464646"/>
                </a:solidFill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400"/>
              <a:buChar char="●"/>
              <a:defRPr>
                <a:solidFill>
                  <a:srgbClr val="464646"/>
                </a:solidFill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400"/>
              <a:buChar char="○"/>
              <a:defRPr>
                <a:solidFill>
                  <a:srgbClr val="464646"/>
                </a:solidFill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400"/>
              <a:buChar char="■"/>
              <a:defRPr>
                <a:solidFill>
                  <a:srgbClr val="464646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68B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DBE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155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5046300" cy="32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68B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DBE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2D82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Francois One"/>
              <a:buNone/>
              <a:defRPr sz="32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Francois One"/>
              <a:buNone/>
              <a:defRPr sz="32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Francois One"/>
              <a:buNone/>
              <a:defRPr sz="32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Francois One"/>
              <a:buNone/>
              <a:defRPr sz="32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Francois One"/>
              <a:buNone/>
              <a:defRPr sz="32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Francois One"/>
              <a:buNone/>
              <a:defRPr sz="32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Francois One"/>
              <a:buNone/>
              <a:defRPr sz="32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Francois One"/>
              <a:buNone/>
              <a:defRPr sz="32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Francois One"/>
              <a:buNone/>
              <a:defRPr sz="32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oboto"/>
              <a:buChar char="▷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 Definition Essay</a:t>
            </a: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2" name="Google Shape;172;p19" descr="Creative Commons Licen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95" y="4811600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1479700" y="4764400"/>
            <a:ext cx="76566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4646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1150">
                <a:solidFill>
                  <a:srgbClr val="049CCF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lang="en" sz="1150">
                <a:solidFill>
                  <a:srgbClr val="4646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Outline</a:t>
            </a:r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500"/>
              <a:buFont typeface="Calibri"/>
              <a:buAutoNum type="arabicPeriod"/>
            </a:pPr>
            <a:r>
              <a:rPr lang="en" sz="25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Introduction paragraph (with a thesis)</a:t>
            </a:r>
            <a:endParaRPr sz="25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500"/>
              <a:buFont typeface="Calibri"/>
              <a:buAutoNum type="arabicPeriod"/>
            </a:pPr>
            <a:r>
              <a:rPr lang="en" sz="25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Function paragraph</a:t>
            </a:r>
            <a:endParaRPr sz="25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500"/>
              <a:buFont typeface="Calibri"/>
              <a:buAutoNum type="arabicPeriod"/>
            </a:pPr>
            <a:r>
              <a:rPr lang="en" sz="25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Example paragraph</a:t>
            </a:r>
            <a:endParaRPr sz="25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500"/>
              <a:buFont typeface="Calibri"/>
              <a:buAutoNum type="arabicPeriod"/>
            </a:pPr>
            <a:r>
              <a:rPr lang="en" sz="25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Negation paragraph</a:t>
            </a:r>
            <a:endParaRPr sz="25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500"/>
              <a:buFont typeface="Calibri"/>
              <a:buAutoNum type="arabicPeriod"/>
            </a:pPr>
            <a:r>
              <a:rPr lang="en" sz="25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Conclusion paragraph (restate thesis)</a:t>
            </a:r>
            <a:endParaRPr/>
          </a:p>
        </p:txBody>
      </p:sp>
      <p:pic>
        <p:nvPicPr>
          <p:cNvPr id="5" name="Picture 4" descr="A picture containing writing implement, pen, stationary&#10;&#10;Description automatically generated">
            <a:extLst>
              <a:ext uri="{FF2B5EF4-FFF2-40B4-BE49-F238E27FC236}">
                <a16:creationId xmlns:a16="http://schemas.microsoft.com/office/drawing/2014/main" id="{B60D4705-4E7C-4BFC-B768-CE0FC1B31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45" y="2032781"/>
            <a:ext cx="2087421" cy="13927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782700" y="37321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is a Definition Essay</a:t>
            </a:r>
            <a:endParaRPr sz="3600"/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233A44"/>
                </a:solidFill>
              </a:rPr>
              <a:t>In a definition essay, writers take an idea, generally a complex or abstract idea, and explain what it means to them</a:t>
            </a:r>
            <a:r>
              <a:rPr lang="en" sz="3500">
                <a:solidFill>
                  <a:srgbClr val="233A44"/>
                </a:solidFill>
              </a:rPr>
              <a:t>.</a:t>
            </a:r>
            <a:endParaRPr sz="3500">
              <a:solidFill>
                <a:srgbClr val="233A4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782700" y="373225"/>
            <a:ext cx="7239600" cy="8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a Definition Essay Prompt</a:t>
            </a:r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8787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Define heroism.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			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				What is love?</a:t>
            </a:r>
            <a:endParaRPr dirty="0"/>
          </a:p>
        </p:txBody>
      </p:sp>
      <p:pic>
        <p:nvPicPr>
          <p:cNvPr id="3" name="Picture 2" descr="A picture containing outdoor object, fireworks&#10;&#10;Description automatically generated">
            <a:extLst>
              <a:ext uri="{FF2B5EF4-FFF2-40B4-BE49-F238E27FC236}">
                <a16:creationId xmlns:a16="http://schemas.microsoft.com/office/drawing/2014/main" id="{1BE2E7D8-A5F6-40CC-80F7-9007A8AC7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987" y="1878038"/>
            <a:ext cx="2010973" cy="1493369"/>
          </a:xfrm>
          <a:prstGeom prst="rect">
            <a:avLst/>
          </a:prstGeom>
        </p:spPr>
      </p:pic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3FA28FFF-675B-4081-A878-450CD9884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6" y="2135651"/>
            <a:ext cx="17145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782700" y="373225"/>
            <a:ext cx="7269300" cy="7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for Writing a Definition Essay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893699" y="1373588"/>
            <a:ext cx="7269299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Why do we need strategies to define an idea?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dirty="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		Strategies provide us withguidelines 		as to what kind of information is 		important. They help us convey our 		ideas in an effective and powerful 		way.</a:t>
            </a:r>
            <a:endParaRPr dirty="0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F4061B-18B0-4277-A2FA-6F04B0C0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63" y="2571750"/>
            <a:ext cx="1931918" cy="1288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207225" y="0"/>
            <a:ext cx="8844000" cy="11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Strategies for Writing a Definition Essay?</a:t>
            </a:r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600"/>
              <a:buFont typeface="Calibri"/>
              <a:buAutoNum type="arabicPeriod"/>
            </a:pPr>
            <a:r>
              <a:rPr lang="en" sz="2600" dirty="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Function strategy</a:t>
            </a:r>
            <a:endParaRPr sz="2600" dirty="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600"/>
              <a:buFont typeface="Calibri"/>
              <a:buAutoNum type="arabicPeriod"/>
            </a:pPr>
            <a:endParaRPr lang="en" sz="2600" dirty="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600"/>
              <a:buFont typeface="Calibri"/>
              <a:buAutoNum type="arabicPeriod"/>
            </a:pPr>
            <a:r>
              <a:rPr lang="en" sz="2600" dirty="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Example strategy</a:t>
            </a:r>
            <a:endParaRPr sz="2600" dirty="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600"/>
              <a:buFont typeface="Calibri"/>
              <a:buAutoNum type="arabicPeriod"/>
            </a:pPr>
            <a:endParaRPr lang="en" sz="2600" dirty="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600"/>
              <a:buFont typeface="Calibri"/>
              <a:buAutoNum type="arabicPeriod"/>
            </a:pPr>
            <a:r>
              <a:rPr lang="en" sz="2600" dirty="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Negation strategy</a:t>
            </a:r>
            <a:endParaRPr sz="2600" dirty="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 picture containing text, indoor, table, person&#10;&#10;Description automatically generated">
            <a:extLst>
              <a:ext uri="{FF2B5EF4-FFF2-40B4-BE49-F238E27FC236}">
                <a16:creationId xmlns:a16="http://schemas.microsoft.com/office/drawing/2014/main" id="{1FAF4699-C439-40C6-A89B-D04B02CBA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237" y="1820821"/>
            <a:ext cx="3854114" cy="26098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451450" y="155425"/>
            <a:ext cx="7615200" cy="7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Function Strategy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880675" y="902727"/>
            <a:ext cx="6453300" cy="3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 function strategy demonstrates how the concept functions --how it works-- in the real world.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Love pieces together and brings families together.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Questions to ask yourself: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What kinds of things does LOVE do?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How does LOVE impact or influence people?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Who does LOVE act on?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782700" y="99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Strategy</a:t>
            </a:r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body" idx="1"/>
          </p:nvPr>
        </p:nvSpPr>
        <p:spPr>
          <a:xfrm>
            <a:off x="878900" y="862951"/>
            <a:ext cx="6462600" cy="3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300">
                <a:solidFill>
                  <a:srgbClr val="000000"/>
                </a:solidFill>
              </a:rPr>
              <a:t>An example strategy uses specific examples to help the reader understand your definition. These examples can come from stories or from your personal experience.</a:t>
            </a:r>
            <a:endParaRPr sz="2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EXAMPLE: Romeo and Juliet loved each other very much. Their love was so strong it showed their two families how wrong their feud was and how silly it was to fight.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Questions to ask yourself: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What proof of LOVE have I seen in person?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What proof of LOVE have I read about?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What proof of LOVE have I seen on TV/news/movies?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775300" y="29181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Negation Strategy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908500" y="1077576"/>
            <a:ext cx="6462600" cy="3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2A47"/>
                </a:solidFill>
              </a:rPr>
              <a:t>A negation strategy explains what something is by showing what it is not. Using negation helps to contrast your definition with others’ definitions.</a:t>
            </a:r>
            <a:endParaRPr>
              <a:solidFill>
                <a:srgbClr val="0E2A4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“Love is not jealousy or envy.”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Questions to ask yourself: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What is the opposite of LOVE?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What are some important things that LOVE is NOT?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If I use this word to describe what love is </a:t>
            </a:r>
            <a:r>
              <a:rPr lang="en" sz="1300" i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, will it help show what LOVE is </a:t>
            </a:r>
            <a:r>
              <a:rPr lang="en" sz="1300" i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like</a:t>
            </a: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endParaRPr>
              <a:solidFill>
                <a:srgbClr val="0E2A4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621650" y="373225"/>
            <a:ext cx="8052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you expected to use these strategies?</a:t>
            </a:r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33A44"/>
                </a:solidFill>
              </a:rPr>
              <a:t>Each strategy is to be used for an entire body paragraph.</a:t>
            </a:r>
            <a:endParaRPr>
              <a:solidFill>
                <a:srgbClr val="233A4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33A44"/>
                </a:solidFill>
              </a:rPr>
              <a:t>You should include one body paragraph for each strategy.</a:t>
            </a:r>
            <a:endParaRPr>
              <a:solidFill>
                <a:srgbClr val="233A4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33A44"/>
                </a:solidFill>
              </a:rPr>
              <a:t>Introduction paragraph and conclusion paragraph are required.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On-screen Show (16:9)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Roboto</vt:lpstr>
      <vt:lpstr>Francois One</vt:lpstr>
      <vt:lpstr>Antonio template</vt:lpstr>
      <vt:lpstr>Writing a Definition Essay</vt:lpstr>
      <vt:lpstr>What is a Definition Essay</vt:lpstr>
      <vt:lpstr>Examples of a Definition Essay Prompt</vt:lpstr>
      <vt:lpstr>Strategies for Writing a Definition Essay</vt:lpstr>
      <vt:lpstr>What are Strategies for Writing a Definition Essay?</vt:lpstr>
      <vt:lpstr>Function Strategy </vt:lpstr>
      <vt:lpstr>Example Strategy</vt:lpstr>
      <vt:lpstr>Negation Strategy</vt:lpstr>
      <vt:lpstr>How are you expected to use these strategies?</vt:lpstr>
      <vt:lpstr>Sample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Definition Essay</dc:title>
  <cp:lastModifiedBy>martha wheeler</cp:lastModifiedBy>
  <cp:revision>1</cp:revision>
  <dcterms:modified xsi:type="dcterms:W3CDTF">2022-03-11T15:05:21Z</dcterms:modified>
</cp:coreProperties>
</file>